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71"/>
  </p:notesMasterIdLst>
  <p:sldIdLst>
    <p:sldId id="257" r:id="rId2"/>
    <p:sldId id="398" r:id="rId3"/>
    <p:sldId id="258" r:id="rId4"/>
    <p:sldId id="594" r:id="rId5"/>
    <p:sldId id="531" r:id="rId6"/>
    <p:sldId id="525" r:id="rId7"/>
    <p:sldId id="530" r:id="rId8"/>
    <p:sldId id="413" r:id="rId9"/>
    <p:sldId id="459" r:id="rId10"/>
    <p:sldId id="460" r:id="rId11"/>
    <p:sldId id="461" r:id="rId12"/>
    <p:sldId id="463" r:id="rId13"/>
    <p:sldId id="462" r:id="rId14"/>
    <p:sldId id="464" r:id="rId15"/>
    <p:sldId id="457" r:id="rId16"/>
    <p:sldId id="437" r:id="rId17"/>
    <p:sldId id="438" r:id="rId18"/>
    <p:sldId id="467" r:id="rId19"/>
    <p:sldId id="306" r:id="rId20"/>
    <p:sldId id="470" r:id="rId21"/>
    <p:sldId id="472" r:id="rId22"/>
    <p:sldId id="471" r:id="rId23"/>
    <p:sldId id="582" r:id="rId24"/>
    <p:sldId id="583" r:id="rId25"/>
    <p:sldId id="492" r:id="rId26"/>
    <p:sldId id="381" r:id="rId27"/>
    <p:sldId id="584" r:id="rId28"/>
    <p:sldId id="468" r:id="rId29"/>
    <p:sldId id="410" r:id="rId30"/>
    <p:sldId id="474" r:id="rId31"/>
    <p:sldId id="585" r:id="rId32"/>
    <p:sldId id="473" r:id="rId33"/>
    <p:sldId id="586" r:id="rId34"/>
    <p:sldId id="587" r:id="rId35"/>
    <p:sldId id="480" r:id="rId36"/>
    <p:sldId id="588" r:id="rId37"/>
    <p:sldId id="475" r:id="rId38"/>
    <p:sldId id="476" r:id="rId39"/>
    <p:sldId id="478" r:id="rId40"/>
    <p:sldId id="477" r:id="rId41"/>
    <p:sldId id="590" r:id="rId42"/>
    <p:sldId id="591" r:id="rId43"/>
    <p:sldId id="486" r:id="rId44"/>
    <p:sldId id="592" r:id="rId45"/>
    <p:sldId id="593" r:id="rId46"/>
    <p:sldId id="595" r:id="rId47"/>
    <p:sldId id="452" r:id="rId48"/>
    <p:sldId id="448" r:id="rId49"/>
    <p:sldId id="449" r:id="rId50"/>
    <p:sldId id="450" r:id="rId51"/>
    <p:sldId id="453" r:id="rId52"/>
    <p:sldId id="503" r:id="rId53"/>
    <p:sldId id="456" r:id="rId54"/>
    <p:sldId id="455" r:id="rId55"/>
    <p:sldId id="569" r:id="rId56"/>
    <p:sldId id="458" r:id="rId57"/>
    <p:sldId id="570" r:id="rId58"/>
    <p:sldId id="563" r:id="rId59"/>
    <p:sldId id="481" r:id="rId60"/>
    <p:sldId id="482" r:id="rId61"/>
    <p:sldId id="483" r:id="rId62"/>
    <p:sldId id="484" r:id="rId63"/>
    <p:sldId id="485" r:id="rId64"/>
    <p:sldId id="564" r:id="rId65"/>
    <p:sldId id="487" r:id="rId66"/>
    <p:sldId id="565" r:id="rId67"/>
    <p:sldId id="489" r:id="rId68"/>
    <p:sldId id="490" r:id="rId69"/>
    <p:sldId id="491" r:id="rId70"/>
    <p:sldId id="566" r:id="rId71"/>
    <p:sldId id="493" r:id="rId72"/>
    <p:sldId id="494" r:id="rId73"/>
    <p:sldId id="495" r:id="rId74"/>
    <p:sldId id="496" r:id="rId75"/>
    <p:sldId id="497" r:id="rId76"/>
    <p:sldId id="498" r:id="rId77"/>
    <p:sldId id="499" r:id="rId78"/>
    <p:sldId id="500" r:id="rId79"/>
    <p:sldId id="501" r:id="rId80"/>
    <p:sldId id="502" r:id="rId81"/>
    <p:sldId id="504" r:id="rId82"/>
    <p:sldId id="505" r:id="rId83"/>
    <p:sldId id="506" r:id="rId84"/>
    <p:sldId id="507" r:id="rId85"/>
    <p:sldId id="508" r:id="rId86"/>
    <p:sldId id="509" r:id="rId87"/>
    <p:sldId id="510" r:id="rId88"/>
    <p:sldId id="511" r:id="rId89"/>
    <p:sldId id="512" r:id="rId90"/>
    <p:sldId id="513" r:id="rId91"/>
    <p:sldId id="514" r:id="rId92"/>
    <p:sldId id="515" r:id="rId93"/>
    <p:sldId id="516" r:id="rId94"/>
    <p:sldId id="571" r:id="rId95"/>
    <p:sldId id="325" r:id="rId96"/>
    <p:sldId id="327" r:id="rId97"/>
    <p:sldId id="328" r:id="rId98"/>
    <p:sldId id="329" r:id="rId99"/>
    <p:sldId id="330" r:id="rId100"/>
    <p:sldId id="333" r:id="rId101"/>
    <p:sldId id="334" r:id="rId102"/>
    <p:sldId id="335" r:id="rId103"/>
    <p:sldId id="336" r:id="rId104"/>
    <p:sldId id="337" r:id="rId105"/>
    <p:sldId id="338" r:id="rId106"/>
    <p:sldId id="451" r:id="rId107"/>
    <p:sldId id="341" r:id="rId108"/>
    <p:sldId id="412" r:id="rId109"/>
    <p:sldId id="572" r:id="rId110"/>
    <p:sldId id="414" r:id="rId111"/>
    <p:sldId id="415" r:id="rId112"/>
    <p:sldId id="416" r:id="rId113"/>
    <p:sldId id="417" r:id="rId114"/>
    <p:sldId id="418" r:id="rId115"/>
    <p:sldId id="342" r:id="rId116"/>
    <p:sldId id="345" r:id="rId117"/>
    <p:sldId id="346" r:id="rId118"/>
    <p:sldId id="573" r:id="rId119"/>
    <p:sldId id="348" r:id="rId120"/>
    <p:sldId id="445" r:id="rId121"/>
    <p:sldId id="444" r:id="rId122"/>
    <p:sldId id="447" r:id="rId123"/>
    <p:sldId id="574" r:id="rId124"/>
    <p:sldId id="349" r:id="rId125"/>
    <p:sldId id="575" r:id="rId126"/>
    <p:sldId id="350" r:id="rId127"/>
    <p:sldId id="351" r:id="rId128"/>
    <p:sldId id="576" r:id="rId129"/>
    <p:sldId id="353" r:id="rId130"/>
    <p:sldId id="354" r:id="rId131"/>
    <p:sldId id="355" r:id="rId132"/>
    <p:sldId id="357" r:id="rId133"/>
    <p:sldId id="454" r:id="rId134"/>
    <p:sldId id="359" r:id="rId135"/>
    <p:sldId id="360" r:id="rId136"/>
    <p:sldId id="361" r:id="rId137"/>
    <p:sldId id="362" r:id="rId138"/>
    <p:sldId id="363" r:id="rId139"/>
    <p:sldId id="364" r:id="rId140"/>
    <p:sldId id="365" r:id="rId141"/>
    <p:sldId id="366" r:id="rId142"/>
    <p:sldId id="367" r:id="rId143"/>
    <p:sldId id="577" r:id="rId144"/>
    <p:sldId id="578" r:id="rId145"/>
    <p:sldId id="419" r:id="rId146"/>
    <p:sldId id="579" r:id="rId147"/>
    <p:sldId id="420" r:id="rId148"/>
    <p:sldId id="421" r:id="rId149"/>
    <p:sldId id="422" r:id="rId150"/>
    <p:sldId id="423" r:id="rId151"/>
    <p:sldId id="424" r:id="rId152"/>
    <p:sldId id="580" r:id="rId153"/>
    <p:sldId id="426" r:id="rId154"/>
    <p:sldId id="427" r:id="rId155"/>
    <p:sldId id="581" r:id="rId156"/>
    <p:sldId id="429" r:id="rId157"/>
    <p:sldId id="430" r:id="rId158"/>
    <p:sldId id="465" r:id="rId159"/>
    <p:sldId id="432" r:id="rId160"/>
    <p:sldId id="433" r:id="rId161"/>
    <p:sldId id="434" r:id="rId162"/>
    <p:sldId id="435" r:id="rId163"/>
    <p:sldId id="466" r:id="rId164"/>
    <p:sldId id="439" r:id="rId165"/>
    <p:sldId id="440" r:id="rId166"/>
    <p:sldId id="441" r:id="rId167"/>
    <p:sldId id="442" r:id="rId168"/>
    <p:sldId id="443" r:id="rId169"/>
    <p:sldId id="488"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128"/>
  </p:normalViewPr>
  <p:slideViewPr>
    <p:cSldViewPr snapToGrid="0" snapToObjects="1" showGuides="1">
      <p:cViewPr varScale="1">
        <p:scale>
          <a:sx n="92" d="100"/>
          <a:sy n="92"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280761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100</a:t>
            </a:fld>
            <a:endParaRPr lang="en-US"/>
          </a:p>
        </p:txBody>
      </p:sp>
    </p:spTree>
    <p:extLst>
      <p:ext uri="{BB962C8B-B14F-4D97-AF65-F5344CB8AC3E}">
        <p14:creationId xmlns:p14="http://schemas.microsoft.com/office/powerpoint/2010/main" val="2701196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101</a:t>
            </a:fld>
            <a:endParaRPr lang="en-US"/>
          </a:p>
        </p:txBody>
      </p:sp>
    </p:spTree>
    <p:extLst>
      <p:ext uri="{BB962C8B-B14F-4D97-AF65-F5344CB8AC3E}">
        <p14:creationId xmlns:p14="http://schemas.microsoft.com/office/powerpoint/2010/main" val="103622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102</a:t>
            </a:fld>
            <a:endParaRPr lang="en-US"/>
          </a:p>
        </p:txBody>
      </p:sp>
    </p:spTree>
    <p:extLst>
      <p:ext uri="{BB962C8B-B14F-4D97-AF65-F5344CB8AC3E}">
        <p14:creationId xmlns:p14="http://schemas.microsoft.com/office/powerpoint/2010/main" val="3709171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103</a:t>
            </a:fld>
            <a:endParaRPr lang="en-US"/>
          </a:p>
        </p:txBody>
      </p:sp>
    </p:spTree>
    <p:extLst>
      <p:ext uri="{BB962C8B-B14F-4D97-AF65-F5344CB8AC3E}">
        <p14:creationId xmlns:p14="http://schemas.microsoft.com/office/powerpoint/2010/main" val="372237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104</a:t>
            </a:fld>
            <a:endParaRPr lang="en-US"/>
          </a:p>
        </p:txBody>
      </p:sp>
    </p:spTree>
    <p:extLst>
      <p:ext uri="{BB962C8B-B14F-4D97-AF65-F5344CB8AC3E}">
        <p14:creationId xmlns:p14="http://schemas.microsoft.com/office/powerpoint/2010/main" val="422238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105</a:t>
            </a:fld>
            <a:endParaRPr lang="en-US"/>
          </a:p>
        </p:txBody>
      </p:sp>
    </p:spTree>
    <p:extLst>
      <p:ext uri="{BB962C8B-B14F-4D97-AF65-F5344CB8AC3E}">
        <p14:creationId xmlns:p14="http://schemas.microsoft.com/office/powerpoint/2010/main" val="306943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106</a:t>
            </a:fld>
            <a:endParaRPr lang="en-US"/>
          </a:p>
        </p:txBody>
      </p:sp>
    </p:spTree>
    <p:extLst>
      <p:ext uri="{BB962C8B-B14F-4D97-AF65-F5344CB8AC3E}">
        <p14:creationId xmlns:p14="http://schemas.microsoft.com/office/powerpoint/2010/main" val="340641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107</a:t>
            </a:fld>
            <a:endParaRPr lang="en-US"/>
          </a:p>
        </p:txBody>
      </p:sp>
    </p:spTree>
    <p:extLst>
      <p:ext uri="{BB962C8B-B14F-4D97-AF65-F5344CB8AC3E}">
        <p14:creationId xmlns:p14="http://schemas.microsoft.com/office/powerpoint/2010/main" val="149671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108</a:t>
            </a:fld>
            <a:endParaRPr lang="en-US"/>
          </a:p>
        </p:txBody>
      </p:sp>
    </p:spTree>
    <p:extLst>
      <p:ext uri="{BB962C8B-B14F-4D97-AF65-F5344CB8AC3E}">
        <p14:creationId xmlns:p14="http://schemas.microsoft.com/office/powerpoint/2010/main" val="778484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109</a:t>
            </a:fld>
            <a:endParaRPr lang="en-US"/>
          </a:p>
        </p:txBody>
      </p:sp>
    </p:spTree>
    <p:extLst>
      <p:ext uri="{BB962C8B-B14F-4D97-AF65-F5344CB8AC3E}">
        <p14:creationId xmlns:p14="http://schemas.microsoft.com/office/powerpoint/2010/main" val="297424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4125753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110</a:t>
            </a:fld>
            <a:endParaRPr lang="en-US"/>
          </a:p>
        </p:txBody>
      </p:sp>
    </p:spTree>
    <p:extLst>
      <p:ext uri="{BB962C8B-B14F-4D97-AF65-F5344CB8AC3E}">
        <p14:creationId xmlns:p14="http://schemas.microsoft.com/office/powerpoint/2010/main" val="1154844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111</a:t>
            </a:fld>
            <a:endParaRPr lang="en-US"/>
          </a:p>
        </p:txBody>
      </p:sp>
    </p:spTree>
    <p:extLst>
      <p:ext uri="{BB962C8B-B14F-4D97-AF65-F5344CB8AC3E}">
        <p14:creationId xmlns:p14="http://schemas.microsoft.com/office/powerpoint/2010/main" val="319949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112</a:t>
            </a:fld>
            <a:endParaRPr lang="en-US"/>
          </a:p>
        </p:txBody>
      </p:sp>
    </p:spTree>
    <p:extLst>
      <p:ext uri="{BB962C8B-B14F-4D97-AF65-F5344CB8AC3E}">
        <p14:creationId xmlns:p14="http://schemas.microsoft.com/office/powerpoint/2010/main" val="372273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113</a:t>
            </a:fld>
            <a:endParaRPr lang="en-US"/>
          </a:p>
        </p:txBody>
      </p:sp>
    </p:spTree>
    <p:extLst>
      <p:ext uri="{BB962C8B-B14F-4D97-AF65-F5344CB8AC3E}">
        <p14:creationId xmlns:p14="http://schemas.microsoft.com/office/powerpoint/2010/main" val="229211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F64DF715-0D1B-C14C-A767-9319589B51C1}" type="slidenum">
              <a:rPr lang="en-US" smtClean="0"/>
              <a:t>114</a:t>
            </a:fld>
            <a:endParaRPr lang="en-US"/>
          </a:p>
        </p:txBody>
      </p:sp>
    </p:spTree>
    <p:extLst>
      <p:ext uri="{BB962C8B-B14F-4D97-AF65-F5344CB8AC3E}">
        <p14:creationId xmlns:p14="http://schemas.microsoft.com/office/powerpoint/2010/main" val="224092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115</a:t>
            </a:fld>
            <a:endParaRPr lang="en-US"/>
          </a:p>
        </p:txBody>
      </p:sp>
    </p:spTree>
    <p:extLst>
      <p:ext uri="{BB962C8B-B14F-4D97-AF65-F5344CB8AC3E}">
        <p14:creationId xmlns:p14="http://schemas.microsoft.com/office/powerpoint/2010/main" val="125553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116</a:t>
            </a:fld>
            <a:endParaRPr lang="en-US"/>
          </a:p>
        </p:txBody>
      </p:sp>
    </p:spTree>
    <p:extLst>
      <p:ext uri="{BB962C8B-B14F-4D97-AF65-F5344CB8AC3E}">
        <p14:creationId xmlns:p14="http://schemas.microsoft.com/office/powerpoint/2010/main" val="127699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https://</a:t>
            </a:r>
            <a:r>
              <a:rPr lang="en-US" dirty="0" err="1"/>
              <a:t>distill.pub</a:t>
            </a:r>
            <a:r>
              <a:rPr lang="en-US" dirty="0"/>
              <a:t>/2017/momentum/</a:t>
            </a:r>
          </a:p>
        </p:txBody>
      </p:sp>
      <p:sp>
        <p:nvSpPr>
          <p:cNvPr id="4" name="Slide Number Placeholder 3"/>
          <p:cNvSpPr>
            <a:spLocks noGrp="1"/>
          </p:cNvSpPr>
          <p:nvPr>
            <p:ph type="sldNum" sz="quarter" idx="10"/>
          </p:nvPr>
        </p:nvSpPr>
        <p:spPr/>
        <p:txBody>
          <a:bodyPr/>
          <a:lstStyle/>
          <a:p>
            <a:fld id="{7FF51C37-763A-A544-96C6-A43233B4922E}" type="slidenum">
              <a:rPr lang="en-US" smtClean="0"/>
              <a:t>117</a:t>
            </a:fld>
            <a:endParaRPr lang="en-US"/>
          </a:p>
        </p:txBody>
      </p:sp>
    </p:spTree>
    <p:extLst>
      <p:ext uri="{BB962C8B-B14F-4D97-AF65-F5344CB8AC3E}">
        <p14:creationId xmlns:p14="http://schemas.microsoft.com/office/powerpoint/2010/main" val="377100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118</a:t>
            </a:fld>
            <a:endParaRPr lang="en-US"/>
          </a:p>
        </p:txBody>
      </p:sp>
    </p:spTree>
    <p:extLst>
      <p:ext uri="{BB962C8B-B14F-4D97-AF65-F5344CB8AC3E}">
        <p14:creationId xmlns:p14="http://schemas.microsoft.com/office/powerpoint/2010/main" val="3061298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119</a:t>
            </a:fld>
            <a:endParaRPr lang="en-US"/>
          </a:p>
        </p:txBody>
      </p:sp>
    </p:spTree>
    <p:extLst>
      <p:ext uri="{BB962C8B-B14F-4D97-AF65-F5344CB8AC3E}">
        <p14:creationId xmlns:p14="http://schemas.microsoft.com/office/powerpoint/2010/main" val="253972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61</a:t>
            </a:fld>
            <a:endParaRPr lang="en-US"/>
          </a:p>
        </p:txBody>
      </p:sp>
    </p:spTree>
    <p:extLst>
      <p:ext uri="{BB962C8B-B14F-4D97-AF65-F5344CB8AC3E}">
        <p14:creationId xmlns:p14="http://schemas.microsoft.com/office/powerpoint/2010/main" val="2617313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120</a:t>
            </a:fld>
            <a:endParaRPr lang="en-US"/>
          </a:p>
        </p:txBody>
      </p:sp>
    </p:spTree>
    <p:extLst>
      <p:ext uri="{BB962C8B-B14F-4D97-AF65-F5344CB8AC3E}">
        <p14:creationId xmlns:p14="http://schemas.microsoft.com/office/powerpoint/2010/main" val="3859711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121</a:t>
            </a:fld>
            <a:endParaRPr lang="en-US"/>
          </a:p>
        </p:txBody>
      </p:sp>
    </p:spTree>
    <p:extLst>
      <p:ext uri="{BB962C8B-B14F-4D97-AF65-F5344CB8AC3E}">
        <p14:creationId xmlns:p14="http://schemas.microsoft.com/office/powerpoint/2010/main" val="2554108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122</a:t>
            </a:fld>
            <a:endParaRPr lang="en-US"/>
          </a:p>
        </p:txBody>
      </p:sp>
    </p:spTree>
    <p:extLst>
      <p:ext uri="{BB962C8B-B14F-4D97-AF65-F5344CB8AC3E}">
        <p14:creationId xmlns:p14="http://schemas.microsoft.com/office/powerpoint/2010/main" val="2840600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123</a:t>
            </a:fld>
            <a:endParaRPr lang="en-US"/>
          </a:p>
        </p:txBody>
      </p:sp>
    </p:spTree>
    <p:extLst>
      <p:ext uri="{BB962C8B-B14F-4D97-AF65-F5344CB8AC3E}">
        <p14:creationId xmlns:p14="http://schemas.microsoft.com/office/powerpoint/2010/main" val="3276097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124</a:t>
            </a:fld>
            <a:endParaRPr lang="en-US"/>
          </a:p>
        </p:txBody>
      </p:sp>
    </p:spTree>
    <p:extLst>
      <p:ext uri="{BB962C8B-B14F-4D97-AF65-F5344CB8AC3E}">
        <p14:creationId xmlns:p14="http://schemas.microsoft.com/office/powerpoint/2010/main" val="224960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125</a:t>
            </a:fld>
            <a:endParaRPr lang="en-US"/>
          </a:p>
        </p:txBody>
      </p:sp>
    </p:spTree>
    <p:extLst>
      <p:ext uri="{BB962C8B-B14F-4D97-AF65-F5344CB8AC3E}">
        <p14:creationId xmlns:p14="http://schemas.microsoft.com/office/powerpoint/2010/main" val="2298875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126</a:t>
            </a:fld>
            <a:endParaRPr lang="en-US"/>
          </a:p>
        </p:txBody>
      </p:sp>
    </p:spTree>
    <p:extLst>
      <p:ext uri="{BB962C8B-B14F-4D97-AF65-F5344CB8AC3E}">
        <p14:creationId xmlns:p14="http://schemas.microsoft.com/office/powerpoint/2010/main" val="2600062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127</a:t>
            </a:fld>
            <a:endParaRPr lang="en-US"/>
          </a:p>
        </p:txBody>
      </p:sp>
    </p:spTree>
    <p:extLst>
      <p:ext uri="{BB962C8B-B14F-4D97-AF65-F5344CB8AC3E}">
        <p14:creationId xmlns:p14="http://schemas.microsoft.com/office/powerpoint/2010/main" val="850882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128</a:t>
            </a:fld>
            <a:endParaRPr lang="en-US"/>
          </a:p>
        </p:txBody>
      </p:sp>
    </p:spTree>
    <p:extLst>
      <p:ext uri="{BB962C8B-B14F-4D97-AF65-F5344CB8AC3E}">
        <p14:creationId xmlns:p14="http://schemas.microsoft.com/office/powerpoint/2010/main" val="1993634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129</a:t>
            </a:fld>
            <a:endParaRPr lang="en-US"/>
          </a:p>
        </p:txBody>
      </p:sp>
    </p:spTree>
    <p:extLst>
      <p:ext uri="{BB962C8B-B14F-4D97-AF65-F5344CB8AC3E}">
        <p14:creationId xmlns:p14="http://schemas.microsoft.com/office/powerpoint/2010/main" val="42795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94</a:t>
            </a:fld>
            <a:endParaRPr lang="en-US"/>
          </a:p>
        </p:txBody>
      </p:sp>
    </p:spTree>
    <p:extLst>
      <p:ext uri="{BB962C8B-B14F-4D97-AF65-F5344CB8AC3E}">
        <p14:creationId xmlns:p14="http://schemas.microsoft.com/office/powerpoint/2010/main" val="960079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130</a:t>
            </a:fld>
            <a:endParaRPr lang="en-US"/>
          </a:p>
        </p:txBody>
      </p:sp>
    </p:spTree>
    <p:extLst>
      <p:ext uri="{BB962C8B-B14F-4D97-AF65-F5344CB8AC3E}">
        <p14:creationId xmlns:p14="http://schemas.microsoft.com/office/powerpoint/2010/main" val="3608376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131</a:t>
            </a:fld>
            <a:endParaRPr lang="en-US"/>
          </a:p>
        </p:txBody>
      </p:sp>
    </p:spTree>
    <p:extLst>
      <p:ext uri="{BB962C8B-B14F-4D97-AF65-F5344CB8AC3E}">
        <p14:creationId xmlns:p14="http://schemas.microsoft.com/office/powerpoint/2010/main" val="3385400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LiveSlide</a:t>
            </a:r>
            <a:r>
              <a:rPr lang="en-US" dirty="0"/>
              <a:t> Site</a:t>
            </a:r>
          </a:p>
          <a:p>
            <a:r>
              <a:rPr lang="en-US" dirty="0"/>
              <a:t>http://</a:t>
            </a:r>
            <a:r>
              <a:rPr lang="en-US" dirty="0" err="1"/>
              <a:t>ruder.io</a:t>
            </a:r>
            <a:r>
              <a:rPr lang="en-US" dirty="0"/>
              <a:t>/optimizing-gradient-descent/</a:t>
            </a:r>
            <a:r>
              <a:rPr lang="en-US" dirty="0" err="1"/>
              <a:t>index.html#adam</a:t>
            </a:r>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132</a:t>
            </a:fld>
            <a:endParaRPr lang="en-US"/>
          </a:p>
        </p:txBody>
      </p:sp>
    </p:spTree>
    <p:extLst>
      <p:ext uri="{BB962C8B-B14F-4D97-AF65-F5344CB8AC3E}">
        <p14:creationId xmlns:p14="http://schemas.microsoft.com/office/powerpoint/2010/main" val="2789560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133</a:t>
            </a:fld>
            <a:endParaRPr lang="en-US"/>
          </a:p>
        </p:txBody>
      </p:sp>
    </p:spTree>
    <p:extLst>
      <p:ext uri="{BB962C8B-B14F-4D97-AF65-F5344CB8AC3E}">
        <p14:creationId xmlns:p14="http://schemas.microsoft.com/office/powerpoint/2010/main" val="3699600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134</a:t>
            </a:fld>
            <a:endParaRPr lang="en-US"/>
          </a:p>
        </p:txBody>
      </p:sp>
    </p:spTree>
    <p:extLst>
      <p:ext uri="{BB962C8B-B14F-4D97-AF65-F5344CB8AC3E}">
        <p14:creationId xmlns:p14="http://schemas.microsoft.com/office/powerpoint/2010/main" val="4003056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135</a:t>
            </a:fld>
            <a:endParaRPr lang="en-US"/>
          </a:p>
        </p:txBody>
      </p:sp>
    </p:spTree>
    <p:extLst>
      <p:ext uri="{BB962C8B-B14F-4D97-AF65-F5344CB8AC3E}">
        <p14:creationId xmlns:p14="http://schemas.microsoft.com/office/powerpoint/2010/main" val="136797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136</a:t>
            </a:fld>
            <a:endParaRPr lang="en-US"/>
          </a:p>
        </p:txBody>
      </p:sp>
    </p:spTree>
    <p:extLst>
      <p:ext uri="{BB962C8B-B14F-4D97-AF65-F5344CB8AC3E}">
        <p14:creationId xmlns:p14="http://schemas.microsoft.com/office/powerpoint/2010/main" val="712504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137</a:t>
            </a:fld>
            <a:endParaRPr lang="en-US"/>
          </a:p>
        </p:txBody>
      </p:sp>
    </p:spTree>
    <p:extLst>
      <p:ext uri="{BB962C8B-B14F-4D97-AF65-F5344CB8AC3E}">
        <p14:creationId xmlns:p14="http://schemas.microsoft.com/office/powerpoint/2010/main" val="3903204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138</a:t>
            </a:fld>
            <a:endParaRPr lang="en-US"/>
          </a:p>
        </p:txBody>
      </p:sp>
    </p:spTree>
    <p:extLst>
      <p:ext uri="{BB962C8B-B14F-4D97-AF65-F5344CB8AC3E}">
        <p14:creationId xmlns:p14="http://schemas.microsoft.com/office/powerpoint/2010/main" val="2261102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139</a:t>
            </a:fld>
            <a:endParaRPr lang="en-US"/>
          </a:p>
        </p:txBody>
      </p:sp>
    </p:spTree>
    <p:extLst>
      <p:ext uri="{BB962C8B-B14F-4D97-AF65-F5344CB8AC3E}">
        <p14:creationId xmlns:p14="http://schemas.microsoft.com/office/powerpoint/2010/main" val="391080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95</a:t>
            </a:fld>
            <a:endParaRPr lang="en-US"/>
          </a:p>
        </p:txBody>
      </p:sp>
    </p:spTree>
    <p:extLst>
      <p:ext uri="{BB962C8B-B14F-4D97-AF65-F5344CB8AC3E}">
        <p14:creationId xmlns:p14="http://schemas.microsoft.com/office/powerpoint/2010/main" val="2766578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140</a:t>
            </a:fld>
            <a:endParaRPr lang="en-US"/>
          </a:p>
        </p:txBody>
      </p:sp>
    </p:spTree>
    <p:extLst>
      <p:ext uri="{BB962C8B-B14F-4D97-AF65-F5344CB8AC3E}">
        <p14:creationId xmlns:p14="http://schemas.microsoft.com/office/powerpoint/2010/main" val="497201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141</a:t>
            </a:fld>
            <a:endParaRPr lang="en-US"/>
          </a:p>
        </p:txBody>
      </p:sp>
    </p:spTree>
    <p:extLst>
      <p:ext uri="{BB962C8B-B14F-4D97-AF65-F5344CB8AC3E}">
        <p14:creationId xmlns:p14="http://schemas.microsoft.com/office/powerpoint/2010/main" val="3696502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142</a:t>
            </a:fld>
            <a:endParaRPr lang="en-US"/>
          </a:p>
        </p:txBody>
      </p:sp>
    </p:spTree>
    <p:extLst>
      <p:ext uri="{BB962C8B-B14F-4D97-AF65-F5344CB8AC3E}">
        <p14:creationId xmlns:p14="http://schemas.microsoft.com/office/powerpoint/2010/main" val="537710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144</a:t>
            </a:fld>
            <a:endParaRPr lang="en-US"/>
          </a:p>
        </p:txBody>
      </p:sp>
    </p:spTree>
    <p:extLst>
      <p:ext uri="{BB962C8B-B14F-4D97-AF65-F5344CB8AC3E}">
        <p14:creationId xmlns:p14="http://schemas.microsoft.com/office/powerpoint/2010/main" val="3855896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146</a:t>
            </a:fld>
            <a:endParaRPr lang="en-US"/>
          </a:p>
        </p:txBody>
      </p:sp>
    </p:spTree>
    <p:extLst>
      <p:ext uri="{BB962C8B-B14F-4D97-AF65-F5344CB8AC3E}">
        <p14:creationId xmlns:p14="http://schemas.microsoft.com/office/powerpoint/2010/main" val="4060576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148</a:t>
            </a:fld>
            <a:endParaRPr lang="en-US"/>
          </a:p>
        </p:txBody>
      </p:sp>
    </p:spTree>
    <p:extLst>
      <p:ext uri="{BB962C8B-B14F-4D97-AF65-F5344CB8AC3E}">
        <p14:creationId xmlns:p14="http://schemas.microsoft.com/office/powerpoint/2010/main" val="161685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149</a:t>
            </a:fld>
            <a:endParaRPr lang="en-US"/>
          </a:p>
        </p:txBody>
      </p:sp>
    </p:spTree>
    <p:extLst>
      <p:ext uri="{BB962C8B-B14F-4D97-AF65-F5344CB8AC3E}">
        <p14:creationId xmlns:p14="http://schemas.microsoft.com/office/powerpoint/2010/main" val="3745525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150</a:t>
            </a:fld>
            <a:endParaRPr lang="en-US"/>
          </a:p>
        </p:txBody>
      </p:sp>
    </p:spTree>
    <p:extLst>
      <p:ext uri="{BB962C8B-B14F-4D97-AF65-F5344CB8AC3E}">
        <p14:creationId xmlns:p14="http://schemas.microsoft.com/office/powerpoint/2010/main" val="791934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152</a:t>
            </a:fld>
            <a:endParaRPr lang="en-US"/>
          </a:p>
        </p:txBody>
      </p:sp>
    </p:spTree>
    <p:extLst>
      <p:ext uri="{BB962C8B-B14F-4D97-AF65-F5344CB8AC3E}">
        <p14:creationId xmlns:p14="http://schemas.microsoft.com/office/powerpoint/2010/main" val="9295848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155</a:t>
            </a:fld>
            <a:endParaRPr lang="en-US"/>
          </a:p>
        </p:txBody>
      </p:sp>
    </p:spTree>
    <p:extLst>
      <p:ext uri="{BB962C8B-B14F-4D97-AF65-F5344CB8AC3E}">
        <p14:creationId xmlns:p14="http://schemas.microsoft.com/office/powerpoint/2010/main" val="161630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96</a:t>
            </a:fld>
            <a:endParaRPr lang="en-US"/>
          </a:p>
        </p:txBody>
      </p:sp>
    </p:spTree>
    <p:extLst>
      <p:ext uri="{BB962C8B-B14F-4D97-AF65-F5344CB8AC3E}">
        <p14:creationId xmlns:p14="http://schemas.microsoft.com/office/powerpoint/2010/main" val="537700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158</a:t>
            </a:fld>
            <a:endParaRPr lang="en-US"/>
          </a:p>
        </p:txBody>
      </p:sp>
    </p:spTree>
    <p:extLst>
      <p:ext uri="{BB962C8B-B14F-4D97-AF65-F5344CB8AC3E}">
        <p14:creationId xmlns:p14="http://schemas.microsoft.com/office/powerpoint/2010/main" val="3740269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163</a:t>
            </a:fld>
            <a:endParaRPr lang="en-US"/>
          </a:p>
        </p:txBody>
      </p:sp>
    </p:spTree>
    <p:extLst>
      <p:ext uri="{BB962C8B-B14F-4D97-AF65-F5344CB8AC3E}">
        <p14:creationId xmlns:p14="http://schemas.microsoft.com/office/powerpoint/2010/main" val="2460773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chatbotslife.com</a:t>
            </a:r>
            <a:r>
              <a:rPr lang="en-US" dirty="0"/>
              <a:t>/regularization-in-deep-learning-f649a45d6e0</a:t>
            </a:r>
          </a:p>
        </p:txBody>
      </p:sp>
      <p:sp>
        <p:nvSpPr>
          <p:cNvPr id="4" name="Slide Number Placeholder 3"/>
          <p:cNvSpPr>
            <a:spLocks noGrp="1"/>
          </p:cNvSpPr>
          <p:nvPr>
            <p:ph type="sldNum" sz="quarter" idx="10"/>
          </p:nvPr>
        </p:nvSpPr>
        <p:spPr/>
        <p:txBody>
          <a:bodyPr/>
          <a:lstStyle/>
          <a:p>
            <a:fld id="{99E9D9E1-75D0-4044-9DBB-6F249CDCE0B5}" type="slidenum">
              <a:rPr lang="en-US" smtClean="0"/>
              <a:t>168</a:t>
            </a:fld>
            <a:endParaRPr lang="en-US"/>
          </a:p>
        </p:txBody>
      </p:sp>
    </p:spTree>
    <p:extLst>
      <p:ext uri="{BB962C8B-B14F-4D97-AF65-F5344CB8AC3E}">
        <p14:creationId xmlns:p14="http://schemas.microsoft.com/office/powerpoint/2010/main" val="419977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97</a:t>
            </a:fld>
            <a:endParaRPr lang="en-US"/>
          </a:p>
        </p:txBody>
      </p:sp>
    </p:spTree>
    <p:extLst>
      <p:ext uri="{BB962C8B-B14F-4D97-AF65-F5344CB8AC3E}">
        <p14:creationId xmlns:p14="http://schemas.microsoft.com/office/powerpoint/2010/main" val="303854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98</a:t>
            </a:fld>
            <a:endParaRPr lang="en-US"/>
          </a:p>
        </p:txBody>
      </p:sp>
    </p:spTree>
    <p:extLst>
      <p:ext uri="{BB962C8B-B14F-4D97-AF65-F5344CB8AC3E}">
        <p14:creationId xmlns:p14="http://schemas.microsoft.com/office/powerpoint/2010/main" val="227104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99</a:t>
            </a:fld>
            <a:endParaRPr lang="en-US"/>
          </a:p>
        </p:txBody>
      </p:sp>
    </p:spTree>
    <p:extLst>
      <p:ext uri="{BB962C8B-B14F-4D97-AF65-F5344CB8AC3E}">
        <p14:creationId xmlns:p14="http://schemas.microsoft.com/office/powerpoint/2010/main" val="1154816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AABBF-CE1E-8A4C-92D8-393D0291D808}" type="slidenum">
              <a:rPr lang="en-US" smtClean="0"/>
              <a:t>‹#›</a:t>
            </a:fld>
            <a:endParaRPr lang="en-US"/>
          </a:p>
        </p:txBody>
      </p:sp>
    </p:spTree>
    <p:extLst>
      <p:ext uri="{BB962C8B-B14F-4D97-AF65-F5344CB8AC3E}">
        <p14:creationId xmlns:p14="http://schemas.microsoft.com/office/powerpoint/2010/main" val="307012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7/27/20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9.e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1.emf"/><Relationship Id="rId4" Type="http://schemas.openxmlformats.org/officeDocument/2006/relationships/oleObject" Target="../embeddings/oleObject4.bin"/></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3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82.png"/></Relationships>
</file>

<file path=ppt/slides/_rels/slide1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21.png"/><Relationship Id="rId3" Type="http://schemas.openxmlformats.org/officeDocument/2006/relationships/notesSlide" Target="../notesSlides/notesSlide25.xml"/><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4.vml"/><Relationship Id="rId11" Type="http://schemas.openxmlformats.org/officeDocument/2006/relationships/image" Target="../media/image201.png"/><Relationship Id="rId15" Type="http://schemas.openxmlformats.org/officeDocument/2006/relationships/image" Target="../media/image53.emf"/><Relationship Id="rId10" Type="http://schemas.openxmlformats.org/officeDocument/2006/relationships/image" Target="../media/image160.png"/><Relationship Id="rId9" Type="http://schemas.openxmlformats.org/officeDocument/2006/relationships/image" Target="../media/image151.png"/><Relationship Id="rId14" Type="http://schemas.openxmlformats.org/officeDocument/2006/relationships/oleObject" Target="../embeddings/oleObject5.bin"/></Relationships>
</file>

<file path=ppt/slides/_rels/slide1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45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30.png"/><Relationship Id="rId5" Type="http://schemas.openxmlformats.org/officeDocument/2006/relationships/image" Target="../media/image54.emf"/><Relationship Id="rId4" Type="http://schemas.openxmlformats.org/officeDocument/2006/relationships/oleObject" Target="../embeddings/oleObject6.bin"/></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1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5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oleObject" Target="../embeddings/oleObject7.bin"/></Relationships>
</file>

<file path=ppt/slides/_rels/slide125.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151.png"/><Relationship Id="rId7" Type="http://schemas.openxmlformats.org/officeDocument/2006/relationships/image" Target="../media/image3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28.png"/><Relationship Id="rId10" Type="http://schemas.openxmlformats.org/officeDocument/2006/relationships/image" Target="../media/image361.png"/><Relationship Id="rId4" Type="http://schemas.openxmlformats.org/officeDocument/2006/relationships/image" Target="../media/image201.png"/><Relationship Id="rId9" Type="http://schemas.openxmlformats.org/officeDocument/2006/relationships/image" Target="../media/image352.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8.png"/><Relationship Id="rId5" Type="http://schemas.openxmlformats.org/officeDocument/2006/relationships/image" Target="../media/image59.emf"/><Relationship Id="rId4" Type="http://schemas.openxmlformats.org/officeDocument/2006/relationships/oleObject" Target="../embeddings/oleObject8.bin"/></Relationships>
</file>

<file path=ppt/slides/_rels/slide1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37.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60.emf"/><Relationship Id="rId4" Type="http://schemas.openxmlformats.org/officeDocument/2006/relationships/oleObject" Target="../embeddings/oleObject9.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64.emf"/><Relationship Id="rId4" Type="http://schemas.openxmlformats.org/officeDocument/2006/relationships/oleObject" Target="../embeddings/oleObject11.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6.emf"/><Relationship Id="rId4" Type="http://schemas.openxmlformats.org/officeDocument/2006/relationships/oleObject" Target="../embeddings/oleObject13.bin"/></Relationships>
</file>

<file path=ppt/slides/_rels/slide1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7.emf"/><Relationship Id="rId4" Type="http://schemas.openxmlformats.org/officeDocument/2006/relationships/oleObject" Target="../embeddings/oleObject14.bin"/></Relationships>
</file>

<file path=ppt/slides/_rels/slide1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0.emf"/><Relationship Id="rId4" Type="http://schemas.openxmlformats.org/officeDocument/2006/relationships/oleObject" Target="../embeddings/oleObject15.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71.emf"/><Relationship Id="rId4" Type="http://schemas.openxmlformats.org/officeDocument/2006/relationships/oleObject" Target="../embeddings/oleObject16.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73.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4.emf"/><Relationship Id="rId5" Type="http://schemas.openxmlformats.org/officeDocument/2006/relationships/oleObject" Target="../embeddings/oleObject19.bin"/><Relationship Id="rId4" Type="http://schemas.openxmlformats.org/officeDocument/2006/relationships/image" Target="../media/image69.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emf"/><Relationship Id="rId5" Type="http://schemas.openxmlformats.org/officeDocument/2006/relationships/oleObject" Target="../embeddings/oleObject20.bin"/><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00.png"/><Relationship Id="rId4" Type="http://schemas.openxmlformats.org/officeDocument/2006/relationships/image" Target="../media/image60.png"/></Relationships>
</file>

<file path=ppt/slides/_rels/slide149.xml.rels><?xml version="1.0" encoding="UTF-8" standalone="yes"?>
<Relationships xmlns="http://schemas.openxmlformats.org/package/2006/relationships"><Relationship Id="rId3" Type="http://schemas.openxmlformats.org/officeDocument/2006/relationships/image" Target="../media/image51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0.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900.png"/><Relationship Id="rId7" Type="http://schemas.openxmlformats.org/officeDocument/2006/relationships/image" Target="../media/image940.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910.png"/></Relationships>
</file>

<file path=ppt/slides/_rels/slide1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00.png"/><Relationship Id="rId4" Type="http://schemas.openxmlformats.org/officeDocument/2006/relationships/image" Target="../media/image79.png"/></Relationships>
</file>

<file path=ppt/slides/_rels/slide151.xml.rels><?xml version="1.0" encoding="UTF-8" standalone="yes"?>
<Relationships xmlns="http://schemas.openxmlformats.org/package/2006/relationships"><Relationship Id="rId2" Type="http://schemas.openxmlformats.org/officeDocument/2006/relationships/image" Target="../media/image120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image" Target="../media/image2400.png"/><Relationship Id="rId13" Type="http://schemas.openxmlformats.org/officeDocument/2006/relationships/image" Target="../media/image29.png"/><Relationship Id="rId3" Type="http://schemas.openxmlformats.org/officeDocument/2006/relationships/image" Target="../media/image93.png"/><Relationship Id="rId7" Type="http://schemas.openxmlformats.org/officeDocument/2006/relationships/image" Target="../media/image2300.png"/><Relationship Id="rId12" Type="http://schemas.openxmlformats.org/officeDocument/2006/relationships/image" Target="../media/image281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2200.png"/><Relationship Id="rId11" Type="http://schemas.openxmlformats.org/officeDocument/2006/relationships/image" Target="../media/image2700.png"/><Relationship Id="rId5" Type="http://schemas.openxmlformats.org/officeDocument/2006/relationships/image" Target="../media/image2100.png"/><Relationship Id="rId10" Type="http://schemas.openxmlformats.org/officeDocument/2006/relationships/image" Target="../media/image2600.png"/><Relationship Id="rId4" Type="http://schemas.openxmlformats.org/officeDocument/2006/relationships/image" Target="../media/image2000.png"/><Relationship Id="rId9" Type="http://schemas.openxmlformats.org/officeDocument/2006/relationships/image" Target="../media/image250.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630.png"/><Relationship Id="rId7" Type="http://schemas.openxmlformats.org/officeDocument/2006/relationships/image" Target="../media/image3000.png"/><Relationship Id="rId12" Type="http://schemas.openxmlformats.org/officeDocument/2006/relationships/image" Target="../media/image35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00.png"/><Relationship Id="rId11" Type="http://schemas.openxmlformats.org/officeDocument/2006/relationships/image" Target="../media/image341.png"/><Relationship Id="rId5" Type="http://schemas.openxmlformats.org/officeDocument/2006/relationships/image" Target="../media/image2800.png"/><Relationship Id="rId10" Type="http://schemas.openxmlformats.org/officeDocument/2006/relationships/image" Target="../media/image330.png"/><Relationship Id="rId4" Type="http://schemas.openxmlformats.org/officeDocument/2006/relationships/image" Target="../media/image93.png"/><Relationship Id="rId9" Type="http://schemas.openxmlformats.org/officeDocument/2006/relationships/image" Target="../media/image3200.png"/></Relationships>
</file>

<file path=ppt/slides/_rels/slide161.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640.png"/><Relationship Id="rId7" Type="http://schemas.openxmlformats.org/officeDocument/2006/relationships/image" Target="../media/image380.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10" Type="http://schemas.openxmlformats.org/officeDocument/2006/relationships/image" Target="../media/image391.png"/><Relationship Id="rId4" Type="http://schemas.openxmlformats.org/officeDocument/2006/relationships/image" Target="../media/image3500.png"/><Relationship Id="rId9" Type="http://schemas.openxmlformats.org/officeDocument/2006/relationships/image" Target="../media/image2810.png"/></Relationships>
</file>

<file path=ppt/slides/_rels/slide16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650.png"/><Relationship Id="rId7" Type="http://schemas.openxmlformats.org/officeDocument/2006/relationships/image" Target="../media/image440.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20.png"/><Relationship Id="rId4" Type="http://schemas.openxmlformats.org/officeDocument/2006/relationships/image" Target="../media/image410.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jmlr.org/papers/volume15/srivastava14a/srivastava14a.pdf"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li5.readthedocs.io/en/latest/index.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2.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180.png"/><Relationship Id="rId7" Type="http://schemas.openxmlformats.org/officeDocument/2006/relationships/image" Target="../media/image281.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0.pn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0.png"/><Relationship Id="rId4" Type="http://schemas.openxmlformats.org/officeDocument/2006/relationships/image" Target="../media/image211.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40.png"/></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7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7.png"/><Relationship Id="rId3" Type="http://schemas.openxmlformats.org/officeDocument/2006/relationships/image" Target="../media/image620.png"/><Relationship Id="rId7" Type="http://schemas.openxmlformats.org/officeDocument/2006/relationships/image" Target="../media/image690.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0.png"/><Relationship Id="rId11" Type="http://schemas.openxmlformats.org/officeDocument/2006/relationships/image" Target="../media/image106.png"/><Relationship Id="rId5" Type="http://schemas.openxmlformats.org/officeDocument/2006/relationships/image" Target="../media/image67.png"/><Relationship Id="rId10" Type="http://schemas.openxmlformats.org/officeDocument/2006/relationships/image" Target="../media/image105.png"/><Relationship Id="rId4" Type="http://schemas.openxmlformats.org/officeDocument/2006/relationships/image" Target="../media/image66.png"/><Relationship Id="rId9"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91.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a:t>#11: </a:t>
            </a:r>
            <a:r>
              <a:rPr lang="en-US" dirty="0"/>
              <a:t>Neural Network, Back Propagation, and Visualizing the Black Box</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512" y="459923"/>
            <a:ext cx="5130800" cy="3086100"/>
          </a:xfrm>
          <a:prstGeom prst="rect">
            <a:avLst/>
          </a:prstGeom>
        </p:spPr>
      </p:pic>
    </p:spTree>
    <p:extLst>
      <p:ext uri="{BB962C8B-B14F-4D97-AF65-F5344CB8AC3E}">
        <p14:creationId xmlns:p14="http://schemas.microsoft.com/office/powerpoint/2010/main" val="14656102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Poor Conditioning</a:t>
            </a:r>
          </a:p>
        </p:txBody>
      </p:sp>
      <p:sp>
        <p:nvSpPr>
          <p:cNvPr id="4" name="Content Placeholder 3"/>
          <p:cNvSpPr>
            <a:spLocks noGrp="1"/>
          </p:cNvSpPr>
          <p:nvPr>
            <p:ph idx="1"/>
          </p:nvPr>
        </p:nvSpPr>
        <p:spPr/>
        <p:txBody>
          <a:bodyPr/>
          <a:lstStyle/>
          <a:p>
            <a:r>
              <a:rPr lang="en-US" sz="2400" dirty="0"/>
              <a:t>Poorly conditioned Hessian matrix</a:t>
            </a:r>
          </a:p>
          <a:p>
            <a:pPr lvl="1"/>
            <a:r>
              <a:rPr lang="en-US" sz="2400" dirty="0">
                <a:solidFill>
                  <a:srgbClr val="0000FF"/>
                </a:solidFill>
              </a:rPr>
              <a:t>High curvature</a:t>
            </a:r>
            <a:r>
              <a:rPr lang="en-US" sz="2400" dirty="0"/>
              <a:t>: small steps leads to huge increase </a:t>
            </a:r>
          </a:p>
          <a:p>
            <a:r>
              <a:rPr lang="en-US" sz="2400" dirty="0"/>
              <a:t>Learning is slow despite strong gradients</a:t>
            </a:r>
          </a:p>
        </p:txBody>
      </p:sp>
      <p:sp>
        <p:nvSpPr>
          <p:cNvPr id="5" name="Slide Number Placeholder 4"/>
          <p:cNvSpPr>
            <a:spLocks noGrp="1"/>
          </p:cNvSpPr>
          <p:nvPr>
            <p:ph type="sldNum" sz="quarter" idx="12"/>
          </p:nvPr>
        </p:nvSpPr>
        <p:spPr/>
        <p:txBody>
          <a:bodyPr/>
          <a:lstStyle/>
          <a:p>
            <a:fld id="{82BAABBF-CE1E-8A4C-92D8-393D0291D808}" type="slidenum">
              <a:rPr lang="en-US" smtClean="0"/>
              <a:t>100</a:t>
            </a:fld>
            <a:endParaRPr lang="en-US"/>
          </a:p>
        </p:txBody>
      </p:sp>
      <p:sp>
        <p:nvSpPr>
          <p:cNvPr id="7" name="TextBox 6"/>
          <p:cNvSpPr txBox="1"/>
          <p:nvPr/>
        </p:nvSpPr>
        <p:spPr>
          <a:xfrm>
            <a:off x="1330036" y="3975293"/>
            <a:ext cx="3144272"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Oscillations slow down progress</a:t>
            </a:r>
          </a:p>
        </p:txBody>
      </p:sp>
      <p:pic>
        <p:nvPicPr>
          <p:cNvPr id="8" name="Picture 7"/>
          <p:cNvPicPr>
            <a:picLocks noChangeAspect="1"/>
          </p:cNvPicPr>
          <p:nvPr/>
        </p:nvPicPr>
        <p:blipFill>
          <a:blip r:embed="rId3"/>
          <a:stretch>
            <a:fillRect/>
          </a:stretch>
        </p:blipFill>
        <p:spPr>
          <a:xfrm>
            <a:off x="4686635" y="2770853"/>
            <a:ext cx="4245074" cy="3561682"/>
          </a:xfrm>
          <a:prstGeom prst="rect">
            <a:avLst/>
          </a:prstGeom>
        </p:spPr>
      </p:pic>
    </p:spTree>
    <p:extLst>
      <p:ext uri="{BB962C8B-B14F-4D97-AF65-F5344CB8AC3E}">
        <p14:creationId xmlns:p14="http://schemas.microsoft.com/office/powerpoint/2010/main" val="2101801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Critical Points</a:t>
            </a:r>
          </a:p>
        </p:txBody>
      </p:sp>
      <p:sp>
        <p:nvSpPr>
          <p:cNvPr id="3" name="Content Placeholder 2"/>
          <p:cNvSpPr>
            <a:spLocks noGrp="1"/>
          </p:cNvSpPr>
          <p:nvPr>
            <p:ph idx="1"/>
          </p:nvPr>
        </p:nvSpPr>
        <p:spPr/>
        <p:txBody>
          <a:bodyPr/>
          <a:lstStyle/>
          <a:p>
            <a:r>
              <a:rPr lang="en-US" sz="2400" dirty="0"/>
              <a:t>Some cost functions do not have critical points. In particular classification.</a:t>
            </a:r>
          </a:p>
          <a:p>
            <a:r>
              <a:rPr lang="en-US" sz="2400" dirty="0"/>
              <a:t>   </a:t>
            </a:r>
            <a:r>
              <a:rPr lang="en-US" sz="2400" b="1" dirty="0"/>
              <a:t>WHY? </a:t>
            </a:r>
          </a:p>
        </p:txBody>
      </p:sp>
      <p:sp>
        <p:nvSpPr>
          <p:cNvPr id="4" name="Slide Number Placeholder 3"/>
          <p:cNvSpPr>
            <a:spLocks noGrp="1"/>
          </p:cNvSpPr>
          <p:nvPr>
            <p:ph type="sldNum" sz="quarter" idx="12"/>
          </p:nvPr>
        </p:nvSpPr>
        <p:spPr/>
        <p:txBody>
          <a:bodyPr/>
          <a:lstStyle/>
          <a:p>
            <a:fld id="{82BAABBF-CE1E-8A4C-92D8-393D0291D808}" type="slidenum">
              <a:rPr lang="en-US" smtClean="0"/>
              <a:t>101</a:t>
            </a:fld>
            <a:endParaRPr lang="en-US"/>
          </a:p>
        </p:txBody>
      </p:sp>
      <p:pic>
        <p:nvPicPr>
          <p:cNvPr id="7" name="Picture 6">
            <a:extLst>
              <a:ext uri="{FF2B5EF4-FFF2-40B4-BE49-F238E27FC236}">
                <a16:creationId xmlns:a16="http://schemas.microsoft.com/office/drawing/2014/main" id="{34AD8941-CC69-B14D-A51D-37E7995E1EB9}"/>
              </a:ext>
            </a:extLst>
          </p:cNvPr>
          <p:cNvPicPr>
            <a:picLocks noChangeAspect="1"/>
          </p:cNvPicPr>
          <p:nvPr/>
        </p:nvPicPr>
        <p:blipFill>
          <a:blip r:embed="rId3"/>
          <a:stretch>
            <a:fillRect/>
          </a:stretch>
        </p:blipFill>
        <p:spPr>
          <a:xfrm>
            <a:off x="1969128" y="2311165"/>
            <a:ext cx="6816058" cy="4089635"/>
          </a:xfrm>
          <a:prstGeom prst="rect">
            <a:avLst/>
          </a:prstGeom>
        </p:spPr>
      </p:pic>
    </p:spTree>
    <p:extLst>
      <p:ext uri="{BB962C8B-B14F-4D97-AF65-F5344CB8AC3E}">
        <p14:creationId xmlns:p14="http://schemas.microsoft.com/office/powerpoint/2010/main" val="2100383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102</a:t>
            </a:fld>
            <a:endParaRPr lang="en-US"/>
          </a:p>
        </p:txBody>
      </p:sp>
      <p:sp>
        <p:nvSpPr>
          <p:cNvPr id="11" name="TextBox 10"/>
          <p:cNvSpPr txBox="1"/>
          <p:nvPr/>
        </p:nvSpPr>
        <p:spPr>
          <a:xfrm>
            <a:off x="2298699" y="4879976"/>
            <a:ext cx="2412843" cy="461665"/>
          </a:xfrm>
          <a:prstGeom prst="rect">
            <a:avLst/>
          </a:prstGeom>
          <a:noFill/>
        </p:spPr>
        <p:txBody>
          <a:bodyPr wrap="square" rtlCol="0">
            <a:spAutoFit/>
          </a:bodyPr>
          <a:lstStyle/>
          <a:p>
            <a:r>
              <a:rPr lang="en-US" sz="2400" dirty="0"/>
              <a:t>Linear activation</a:t>
            </a:r>
          </a:p>
        </p:txBody>
      </p: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deeplearning.ai</a:t>
            </a:r>
            <a:endParaRPr lang="en-US" sz="2000" dirty="0">
              <a:solidFill>
                <a:schemeClr val="tx1">
                  <a:lumMod val="50000"/>
                  <a:lumOff val="50000"/>
                </a:schemeClr>
              </a:solidFill>
            </a:endParaRPr>
          </a:p>
        </p:txBody>
      </p:sp>
      <p:pic>
        <p:nvPicPr>
          <p:cNvPr id="8" name="Picture 7"/>
          <p:cNvPicPr>
            <a:picLocks noChangeAspect="1"/>
          </p:cNvPicPr>
          <p:nvPr/>
        </p:nvPicPr>
        <p:blipFill>
          <a:blip r:embed="rId3"/>
          <a:stretch>
            <a:fillRect/>
          </a:stretch>
        </p:blipFill>
        <p:spPr>
          <a:xfrm>
            <a:off x="2124075" y="1425409"/>
            <a:ext cx="8020878" cy="2695575"/>
          </a:xfrm>
          <a:prstGeom prst="rect">
            <a:avLst/>
          </a:prstGeom>
        </p:spPr>
      </p:pic>
      <p:grpSp>
        <p:nvGrpSpPr>
          <p:cNvPr id="5" name="Group 4"/>
          <p:cNvGrpSpPr/>
          <p:nvPr/>
        </p:nvGrpSpPr>
        <p:grpSpPr>
          <a:xfrm>
            <a:off x="4696690" y="4892746"/>
            <a:ext cx="3736513" cy="818227"/>
            <a:chOff x="4637314" y="5156974"/>
            <a:chExt cx="3736513" cy="818227"/>
          </a:xfrm>
        </p:grpSpPr>
        <mc:AlternateContent xmlns:mc="http://schemas.openxmlformats.org/markup-compatibility/2006" xmlns:a14="http://schemas.microsoft.com/office/drawing/2010/main">
          <mc:Choice Requires="a14">
            <p:sp>
              <p:nvSpPr>
                <p:cNvPr id="4" name="TextBox 3"/>
                <p:cNvSpPr txBox="1"/>
                <p:nvPr/>
              </p:nvSpPr>
              <p:spPr>
                <a:xfrm>
                  <a:off x="4637314" y="5156974"/>
                  <a:ext cx="12041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𝑊𝑥</m:t>
                        </m:r>
                      </m:oMath>
                    </m:oMathPara>
                  </a14:m>
                  <a:endParaRPr lang="en-US" sz="24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4637314" y="5156974"/>
                  <a:ext cx="1204176" cy="369332"/>
                </a:xfrm>
                <a:prstGeom prst="rect">
                  <a:avLst/>
                </a:prstGeom>
                <a:blipFill rotWithShape="0">
                  <a:blip r:embed="rId4"/>
                  <a:stretch>
                    <a:fillRect l="-6061" r="-454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52167" y="5605869"/>
                  <a:ext cx="3721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𝑖</m:t>
                            </m:r>
                          </m:sub>
                        </m:sSub>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   </m:t>
                        </m:r>
                        <m:r>
                          <a:rPr lang="en-US" sz="2400" b="0" i="1" smtClean="0">
                            <a:latin typeface="Cambria Math" charset="0"/>
                          </a:rPr>
                          <m:t>𝑖</m:t>
                        </m:r>
                        <m:r>
                          <a:rPr lang="en-US" sz="2400" b="0" i="1" smtClean="0">
                            <a:latin typeface="Cambria Math" charset="0"/>
                          </a:rPr>
                          <m:t>=2,…,</m:t>
                        </m:r>
                        <m:r>
                          <a:rPr lang="en-US" sz="2400" b="0" i="1" smtClean="0">
                            <a:latin typeface="Cambria Math" charset="0"/>
                          </a:rPr>
                          <m:t>𝑛</m:t>
                        </m:r>
                      </m:oMath>
                    </m:oMathPara>
                  </a14:m>
                  <a:endParaRPr lang="en-US" sz="24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52167" y="5605869"/>
                  <a:ext cx="3721660" cy="369332"/>
                </a:xfrm>
                <a:prstGeom prst="rect">
                  <a:avLst/>
                </a:prstGeom>
                <a:blipFill rotWithShape="0">
                  <a:blip r:embed="rId5"/>
                  <a:stretch>
                    <a:fillRect l="-1475" t="-140984" r="-492" b="-175410"/>
                  </a:stretch>
                </a:blipFill>
              </p:spPr>
              <p:txBody>
                <a:bodyPr/>
                <a:lstStyle/>
                <a:p>
                  <a:r>
                    <a:rPr lang="en-US">
                      <a:noFill/>
                    </a:rPr>
                    <a:t> </a:t>
                  </a:r>
                </a:p>
              </p:txBody>
            </p:sp>
          </mc:Fallback>
        </mc:AlternateContent>
      </p:grpSp>
    </p:spTree>
    <p:extLst>
      <p:ext uri="{BB962C8B-B14F-4D97-AF65-F5344CB8AC3E}">
        <p14:creationId xmlns:p14="http://schemas.microsoft.com/office/powerpoint/2010/main" val="1575268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981200" y="1600200"/>
            <a:ext cx="8229600" cy="4876800"/>
          </a:xfrm>
        </p:spPr>
        <p:txBody>
          <a:bodyPr/>
          <a:lstStyle/>
          <a:p>
            <a:endParaRPr lang="en-US" sz="4400" dirty="0"/>
          </a:p>
          <a:p>
            <a:endParaRPr lang="en-US" dirty="0"/>
          </a:p>
          <a:p>
            <a:endParaRPr lang="en-US" sz="3600"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103</a:t>
            </a:fld>
            <a:endParaRPr lang="en-US"/>
          </a:p>
        </p:txBody>
      </p:sp>
      <p:graphicFrame>
        <p:nvGraphicFramePr>
          <p:cNvPr id="10" name="Object 9"/>
          <p:cNvGraphicFramePr>
            <a:graphicFrameLocks noChangeAspect="1"/>
          </p:cNvGraphicFramePr>
          <p:nvPr/>
        </p:nvGraphicFramePr>
        <p:xfrm>
          <a:off x="1947863" y="2864101"/>
          <a:ext cx="8450262" cy="1255712"/>
        </p:xfrm>
        <a:graphic>
          <a:graphicData uri="http://schemas.openxmlformats.org/presentationml/2006/ole">
            <mc:AlternateContent xmlns:mc="http://schemas.openxmlformats.org/markup-compatibility/2006">
              <mc:Choice xmlns:v="urn:schemas-microsoft-com:vml" Requires="v">
                <p:oleObj spid="_x0000_s18453" name="Equation" r:id="rId4" imgW="4102100" imgH="609600" progId="Equation.3">
                  <p:embed/>
                </p:oleObj>
              </mc:Choice>
              <mc:Fallback>
                <p:oleObj name="Equation" r:id="rId4" imgW="4102100" imgH="609600" progId="Equation.3">
                  <p:embed/>
                  <p:pic>
                    <p:nvPicPr>
                      <p:cNvPr id="10" name="Object 9"/>
                      <p:cNvPicPr/>
                      <p:nvPr/>
                    </p:nvPicPr>
                    <p:blipFill>
                      <a:blip r:embed="rId5"/>
                      <a:stretch>
                        <a:fillRect/>
                      </a:stretch>
                    </p:blipFill>
                    <p:spPr>
                      <a:xfrm>
                        <a:off x="1947863" y="2864101"/>
                        <a:ext cx="8450262" cy="12557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055721" y="1417638"/>
          <a:ext cx="3619936" cy="1157444"/>
        </p:xfrm>
        <a:graphic>
          <a:graphicData uri="http://schemas.openxmlformats.org/presentationml/2006/ole">
            <mc:AlternateContent xmlns:mc="http://schemas.openxmlformats.org/markup-compatibility/2006">
              <mc:Choice xmlns:v="urn:schemas-microsoft-com:vml" Requires="v">
                <p:oleObj spid="_x0000_s18454" name="Equation" r:id="rId6" imgW="1549400" imgH="495300" progId="Equation.3">
                  <p:embed/>
                </p:oleObj>
              </mc:Choice>
              <mc:Fallback>
                <p:oleObj name="Equation" r:id="rId6" imgW="1549400" imgH="495300" progId="Equation.3">
                  <p:embed/>
                  <p:pic>
                    <p:nvPicPr>
                      <p:cNvPr id="11" name="Object 10"/>
                      <p:cNvPicPr/>
                      <p:nvPr/>
                    </p:nvPicPr>
                    <p:blipFill>
                      <a:blip r:embed="rId7"/>
                      <a:stretch>
                        <a:fillRect/>
                      </a:stretch>
                    </p:blipFill>
                    <p:spPr>
                      <a:xfrm>
                        <a:off x="2055721" y="1417638"/>
                        <a:ext cx="3619936" cy="1157444"/>
                      </a:xfrm>
                      <a:prstGeom prst="rect">
                        <a:avLst/>
                      </a:prstGeom>
                    </p:spPr>
                  </p:pic>
                </p:oleObj>
              </mc:Fallback>
            </mc:AlternateContent>
          </a:graphicData>
        </a:graphic>
      </p:graphicFrame>
    </p:spTree>
    <p:extLst>
      <p:ext uri="{BB962C8B-B14F-4D97-AF65-F5344CB8AC3E}">
        <p14:creationId xmlns:p14="http://schemas.microsoft.com/office/powerpoint/2010/main" val="20516231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Slide Number Placeholder 2"/>
          <p:cNvSpPr>
            <a:spLocks noGrp="1"/>
          </p:cNvSpPr>
          <p:nvPr>
            <p:ph type="sldNum" sz="quarter" idx="12"/>
          </p:nvPr>
        </p:nvSpPr>
        <p:spPr/>
        <p:txBody>
          <a:bodyPr/>
          <a:lstStyle/>
          <a:p>
            <a:fld id="{82BAABBF-CE1E-8A4C-92D8-393D0291D808}" type="slidenum">
              <a:rPr lang="en-US" smtClean="0"/>
              <a:t>104</a:t>
            </a:fld>
            <a:endParaRPr lang="en-US"/>
          </a:p>
        </p:txBody>
      </p:sp>
      <p:sp>
        <p:nvSpPr>
          <p:cNvPr id="6" name="TextBox 5"/>
          <p:cNvSpPr txBox="1"/>
          <p:nvPr/>
        </p:nvSpPr>
        <p:spPr>
          <a:xfrm>
            <a:off x="8023080" y="3608710"/>
            <a:ext cx="1923578" cy="523220"/>
          </a:xfrm>
          <a:prstGeom prst="rect">
            <a:avLst/>
          </a:prstGeom>
          <a:noFill/>
        </p:spPr>
        <p:txBody>
          <a:bodyPr wrap="square" rtlCol="0">
            <a:spAutoFit/>
          </a:bodyPr>
          <a:lstStyle/>
          <a:p>
            <a:r>
              <a:rPr lang="en-US" sz="2800" dirty="0"/>
              <a:t>Explodes!</a:t>
            </a:r>
          </a:p>
        </p:txBody>
      </p:sp>
      <p:sp>
        <p:nvSpPr>
          <p:cNvPr id="7" name="TextBox 6"/>
          <p:cNvSpPr txBox="1"/>
          <p:nvPr/>
        </p:nvSpPr>
        <p:spPr>
          <a:xfrm>
            <a:off x="8023080" y="5223887"/>
            <a:ext cx="1923578" cy="523220"/>
          </a:xfrm>
          <a:prstGeom prst="rect">
            <a:avLst/>
          </a:prstGeom>
          <a:noFill/>
        </p:spPr>
        <p:txBody>
          <a:bodyPr wrap="square" rtlCol="0">
            <a:spAutoFit/>
          </a:bodyPr>
          <a:lstStyle/>
          <a:p>
            <a:r>
              <a:rPr lang="en-US" sz="2800" dirty="0"/>
              <a:t>Vanishes!</a:t>
            </a:r>
          </a:p>
        </p:txBody>
      </p:sp>
      <p:graphicFrame>
        <p:nvGraphicFramePr>
          <p:cNvPr id="8" name="Object 7"/>
          <p:cNvGraphicFramePr>
            <a:graphicFrameLocks noChangeAspect="1"/>
          </p:cNvGraphicFramePr>
          <p:nvPr/>
        </p:nvGraphicFramePr>
        <p:xfrm>
          <a:off x="2472143" y="1032992"/>
          <a:ext cx="4979987" cy="5151437"/>
        </p:xfrm>
        <a:graphic>
          <a:graphicData uri="http://schemas.openxmlformats.org/presentationml/2006/ole">
            <mc:AlternateContent xmlns:mc="http://schemas.openxmlformats.org/markup-compatibility/2006">
              <mc:Choice xmlns:v="urn:schemas-microsoft-com:vml" Requires="v">
                <p:oleObj spid="_x0000_s19467" name="Equation" r:id="rId4" imgW="2133600" imgH="2209800" progId="Equation.3">
                  <p:embed/>
                </p:oleObj>
              </mc:Choice>
              <mc:Fallback>
                <p:oleObj name="Equation" r:id="rId4" imgW="2133600" imgH="2209800" progId="Equation.3">
                  <p:embed/>
                  <p:pic>
                    <p:nvPicPr>
                      <p:cNvPr id="8" name="Object 7"/>
                      <p:cNvPicPr/>
                      <p:nvPr/>
                    </p:nvPicPr>
                    <p:blipFill>
                      <a:blip r:embed="rId5"/>
                      <a:stretch>
                        <a:fillRect/>
                      </a:stretch>
                    </p:blipFill>
                    <p:spPr>
                      <a:xfrm>
                        <a:off x="2472143" y="1032992"/>
                        <a:ext cx="4979987" cy="5151437"/>
                      </a:xfrm>
                      <a:prstGeom prst="rect">
                        <a:avLst/>
                      </a:prstGeom>
                    </p:spPr>
                  </p:pic>
                </p:oleObj>
              </mc:Fallback>
            </mc:AlternateContent>
          </a:graphicData>
        </a:graphic>
      </p:graphicFrame>
    </p:spTree>
    <p:extLst>
      <p:ext uri="{BB962C8B-B14F-4D97-AF65-F5344CB8AC3E}">
        <p14:creationId xmlns:p14="http://schemas.microsoft.com/office/powerpoint/2010/main" val="1835261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Exploding and Vanishing Gradients</a:t>
            </a:r>
          </a:p>
        </p:txBody>
      </p:sp>
      <p:sp>
        <p:nvSpPr>
          <p:cNvPr id="3" name="Content Placeholder 2"/>
          <p:cNvSpPr>
            <a:spLocks noGrp="1"/>
          </p:cNvSpPr>
          <p:nvPr>
            <p:ph idx="1"/>
          </p:nvPr>
        </p:nvSpPr>
        <p:spPr>
          <a:xfrm>
            <a:off x="1109436" y="1234939"/>
            <a:ext cx="8229600" cy="4846464"/>
          </a:xfrm>
        </p:spPr>
        <p:txBody>
          <a:bodyPr/>
          <a:lstStyle/>
          <a:p>
            <a:r>
              <a:rPr lang="en-US" sz="2400" dirty="0"/>
              <a:t>Exploding gradients lead to cliffs</a:t>
            </a:r>
          </a:p>
          <a:p>
            <a:r>
              <a:rPr lang="en-US" sz="2400" dirty="0"/>
              <a:t>Can be mitigated using </a:t>
            </a:r>
            <a:r>
              <a:rPr lang="en-US" sz="2400" dirty="0">
                <a:solidFill>
                  <a:srgbClr val="0000FF"/>
                </a:solidFill>
              </a:rPr>
              <a:t>gradient clipping</a:t>
            </a:r>
          </a:p>
        </p:txBody>
      </p:sp>
      <p:sp>
        <p:nvSpPr>
          <p:cNvPr id="5" name="Slide Number Placeholder 4"/>
          <p:cNvSpPr>
            <a:spLocks noGrp="1"/>
          </p:cNvSpPr>
          <p:nvPr>
            <p:ph type="sldNum" sz="quarter" idx="12"/>
          </p:nvPr>
        </p:nvSpPr>
        <p:spPr/>
        <p:txBody>
          <a:bodyPr/>
          <a:lstStyle/>
          <a:p>
            <a:fld id="{82BAABBF-CE1E-8A4C-92D8-393D0291D808}" type="slidenum">
              <a:rPr lang="en-US" smtClean="0"/>
              <a:t>105</a:t>
            </a:fld>
            <a:endParaRPr lang="en-US"/>
          </a:p>
        </p:txBody>
      </p:sp>
      <p:sp>
        <p:nvSpPr>
          <p:cNvPr id="6" name="TextBox 5"/>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3215518" y="3032126"/>
            <a:ext cx="6123518" cy="31432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908987" y="2960013"/>
                <a:ext cx="16589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solidFill>
                            <a:schemeClr val="tx1">
                              <a:lumMod val="75000"/>
                              <a:lumOff val="25000"/>
                            </a:schemeClr>
                          </a:solidFill>
                          <a:latin typeface="Cambria Math" charset="0"/>
                          <a:ea typeface="Karla" charset="0"/>
                          <a:cs typeface="Karla" charset="0"/>
                        </a:rPr>
                        <m:t>if</m:t>
                      </m:r>
                      <m:r>
                        <a:rPr lang="en-US" sz="2800" b="0" i="0" smtClean="0">
                          <a:solidFill>
                            <a:schemeClr val="tx1">
                              <a:lumMod val="75000"/>
                              <a:lumOff val="25000"/>
                            </a:schemeClr>
                          </a:solidFill>
                          <a:latin typeface="Cambria Math" charset="0"/>
                          <a:ea typeface="Karla" charset="0"/>
                          <a:cs typeface="Karla" charset="0"/>
                        </a:rPr>
                        <m:t> </m:t>
                      </m:r>
                      <m:d>
                        <m:dPr>
                          <m:begChr m:val="‖"/>
                          <m:endChr m:val="‖"/>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𝑔</m:t>
                          </m:r>
                        </m:e>
                      </m:d>
                      <m:r>
                        <a:rPr lang="en-US" sz="2800" i="1">
                          <a:solidFill>
                            <a:schemeClr val="tx1">
                              <a:lumMod val="75000"/>
                              <a:lumOff val="25000"/>
                            </a:schemeClr>
                          </a:solidFill>
                          <a:latin typeface="Cambria Math" charset="0"/>
                          <a:ea typeface="Cambria Math" charset="0"/>
                          <a:cs typeface="Cambria Math" charset="0"/>
                        </a:rPr>
                        <m:t>&gt;</m:t>
                      </m:r>
                      <m:r>
                        <a:rPr lang="en-US" sz="2800" b="0" i="1" smtClean="0">
                          <a:solidFill>
                            <a:schemeClr val="tx1">
                              <a:lumMod val="75000"/>
                              <a:lumOff val="25000"/>
                            </a:schemeClr>
                          </a:solidFill>
                          <a:latin typeface="Cambria Math" charset="0"/>
                          <a:ea typeface="Cambria Math" charset="0"/>
                          <a:cs typeface="Cambria Math" charset="0"/>
                        </a:rPr>
                        <m:t>𝑢</m:t>
                      </m:r>
                    </m:oMath>
                  </m:oMathPara>
                </a14:m>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8987" y="2960013"/>
                <a:ext cx="1658916"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8987" y="3756833"/>
                <a:ext cx="1535741" cy="8134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𝑔</m:t>
                      </m:r>
                      <m:r>
                        <a:rPr lang="en-US" sz="2800" b="0" i="1" smtClean="0">
                          <a:solidFill>
                            <a:schemeClr val="tx1">
                              <a:lumMod val="75000"/>
                              <a:lumOff val="25000"/>
                            </a:schemeClr>
                          </a:solidFill>
                          <a:latin typeface="Cambria Math" charset="0"/>
                          <a:ea typeface="Cambria Math" charset="0"/>
                          <a:cs typeface="Cambria Math" charset="0"/>
                        </a:rPr>
                        <m:t>⟵</m:t>
                      </m:r>
                      <m:f>
                        <m:fPr>
                          <m:ctrlPr>
                            <a:rPr lang="en-US" sz="28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800" b="0" i="1" smtClean="0">
                              <a:solidFill>
                                <a:schemeClr val="tx1">
                                  <a:lumMod val="75000"/>
                                  <a:lumOff val="25000"/>
                                </a:schemeClr>
                              </a:solidFill>
                              <a:latin typeface="Cambria Math" charset="0"/>
                              <a:ea typeface="Cambria Math" charset="0"/>
                              <a:cs typeface="Cambria Math" charset="0"/>
                            </a:rPr>
                            <m:t>𝑔𝑢</m:t>
                          </m:r>
                        </m:num>
                        <m:den>
                          <m:d>
                            <m:dPr>
                              <m:begChr m:val="‖"/>
                              <m:endChr m:val="‖"/>
                              <m:ctrlPr>
                                <a:rPr lang="en-US" sz="2800" i="1">
                                  <a:solidFill>
                                    <a:schemeClr val="tx1">
                                      <a:lumMod val="75000"/>
                                      <a:lumOff val="25000"/>
                                    </a:schemeClr>
                                  </a:solidFill>
                                  <a:latin typeface="Cambria Math" panose="02040503050406030204" pitchFamily="18" charset="0"/>
                                </a:rPr>
                              </m:ctrlPr>
                            </m:dPr>
                            <m:e>
                              <m:r>
                                <a:rPr lang="en-US" sz="2800" i="1">
                                  <a:solidFill>
                                    <a:schemeClr val="tx1">
                                      <a:lumMod val="75000"/>
                                      <a:lumOff val="25000"/>
                                    </a:schemeClr>
                                  </a:solidFill>
                                  <a:latin typeface="Cambria Math" charset="0"/>
                                </a:rPr>
                                <m:t>𝑔</m:t>
                              </m:r>
                            </m:e>
                          </m:d>
                        </m:den>
                      </m:f>
                    </m:oMath>
                  </m:oMathPara>
                </a14:m>
                <a:endParaRPr lang="en-US" sz="2800" b="0" dirty="0">
                  <a:solidFill>
                    <a:schemeClr val="tx1">
                      <a:lumMod val="75000"/>
                      <a:lumOff val="25000"/>
                    </a:schemeClr>
                  </a:solidFill>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987" y="3756833"/>
                <a:ext cx="1535741" cy="81349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880822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b="1"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106</a:t>
            </a:fld>
            <a:endParaRPr lang="en-US"/>
          </a:p>
        </p:txBody>
      </p:sp>
    </p:spTree>
    <p:extLst>
      <p:ext uri="{BB962C8B-B14F-4D97-AF65-F5344CB8AC3E}">
        <p14:creationId xmlns:p14="http://schemas.microsoft.com/office/powerpoint/2010/main" val="30372492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1"/>
            <a:ext cx="10366679" cy="4767609"/>
          </a:xfrm>
        </p:spPr>
        <p:txBody>
          <a:bodyPr>
            <a:noAutofit/>
          </a:bodyPr>
          <a:lstStyle/>
          <a:p>
            <a:r>
              <a:rPr lang="en-US" sz="2400" dirty="0">
                <a:latin typeface="Karla" charset="0"/>
                <a:ea typeface="Karla" charset="0"/>
                <a:cs typeface="Karla" charset="0"/>
              </a:rPr>
              <a:t>Oscillations because updates do not exploit curvature information</a:t>
            </a: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solidFill>
                <a:srgbClr val="0000FF"/>
              </a:solidFill>
            </a:endParaRPr>
          </a:p>
          <a:p>
            <a:endParaRPr lang="en-US" sz="2400" dirty="0"/>
          </a:p>
          <a:p>
            <a:r>
              <a:rPr lang="en-US" sz="2400" dirty="0"/>
              <a:t>Average gradient presents faster path to optimal: vertical components cancel out</a:t>
            </a:r>
          </a:p>
        </p:txBody>
      </p:sp>
      <p:sp>
        <p:nvSpPr>
          <p:cNvPr id="3" name="Slide Number Placeholder 2"/>
          <p:cNvSpPr>
            <a:spLocks noGrp="1"/>
          </p:cNvSpPr>
          <p:nvPr>
            <p:ph type="sldNum" sz="quarter" idx="12"/>
          </p:nvPr>
        </p:nvSpPr>
        <p:spPr/>
        <p:txBody>
          <a:bodyPr/>
          <a:lstStyle/>
          <a:p>
            <a:fld id="{82BAABBF-CE1E-8A4C-92D8-393D0291D808}" type="slidenum">
              <a:rPr lang="en-US" smtClean="0"/>
              <a:t>107</a:t>
            </a:fld>
            <a:endParaRPr lang="en-US"/>
          </a:p>
        </p:txBody>
      </p:sp>
      <p:grpSp>
        <p:nvGrpSpPr>
          <p:cNvPr id="11" name="Group 10"/>
          <p:cNvGrpSpPr>
            <a:grpSpLocks noChangeAspect="1"/>
          </p:cNvGrpSpPr>
          <p:nvPr/>
        </p:nvGrpSpPr>
        <p:grpSpPr>
          <a:xfrm>
            <a:off x="2745762" y="2311414"/>
            <a:ext cx="6953805" cy="2719194"/>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V="1">
            <a:off x="3813830" y="2795284"/>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6174204" y="3597944"/>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a:off x="4848243" y="2795284"/>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V="1">
            <a:off x="5445859" y="2795283"/>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rot="240000">
            <a:off x="5730241" y="2795284"/>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70338" y="3069604"/>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rot="21480000">
            <a:off x="6033582" y="3069604"/>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3813830" y="3669552"/>
            <a:ext cx="2472427" cy="0"/>
          </a:xfrm>
          <a:prstGeom prst="straightConnector1">
            <a:avLst/>
          </a:prstGeom>
          <a:ln>
            <a:solidFill>
              <a:srgbClr val="FF6600"/>
            </a:solidFill>
            <a:prstDash val="sysDash"/>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855993" y="1826212"/>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id="{EE4AE2AA-AEF4-8941-9561-37C68927D58E}"/>
                  </a:ext>
                </a:extLst>
              </p:cNvPr>
              <p:cNvSpPr txBox="1">
                <a:spLocks noRot="1" noChangeAspect="1" noMove="1" noResize="1" noEditPoints="1" noAdjustHandles="1" noChangeArrowheads="1" noChangeShapeType="1" noTextEdit="1"/>
              </p:cNvSpPr>
              <p:nvPr/>
            </p:nvSpPr>
            <p:spPr>
              <a:xfrm>
                <a:off x="5855993" y="1826212"/>
                <a:ext cx="733342" cy="338554"/>
              </a:xfrm>
              <a:prstGeom prst="rect">
                <a:avLst/>
              </a:prstGeom>
              <a:blipFill>
                <a:blip r:embed="rId3"/>
                <a:stretch>
                  <a:fillRect l="-6780" t="-3846" r="-11864"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2335449" y="3428667"/>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id="{E03DF6E3-841A-4D46-9371-AEA519E71611}"/>
                  </a:ext>
                </a:extLst>
              </p:cNvPr>
              <p:cNvSpPr txBox="1">
                <a:spLocks noRot="1" noChangeAspect="1" noMove="1" noResize="1" noEditPoints="1" noAdjustHandles="1" noChangeArrowheads="1" noChangeShapeType="1" noTextEdit="1"/>
              </p:cNvSpPr>
              <p:nvPr/>
            </p:nvSpPr>
            <p:spPr>
              <a:xfrm rot="16200000">
                <a:off x="2335449" y="3428667"/>
                <a:ext cx="424732" cy="338554"/>
              </a:xfrm>
              <a:prstGeom prst="rect">
                <a:avLst/>
              </a:prstGeom>
              <a:blipFill>
                <a:blip r:embed="rId4"/>
                <a:stretch>
                  <a:fillRect t="-5882" r="-14286"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108779" y="5025611"/>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id="{921F610B-DD41-C94D-9F64-0AE7B2ECBD54}"/>
                  </a:ext>
                </a:extLst>
              </p:cNvPr>
              <p:cNvSpPr txBox="1">
                <a:spLocks noRot="1" noChangeAspect="1" noMove="1" noResize="1" noEditPoints="1" noAdjustHandles="1" noChangeArrowheads="1" noChangeShapeType="1" noTextEdit="1"/>
              </p:cNvSpPr>
              <p:nvPr/>
            </p:nvSpPr>
            <p:spPr>
              <a:xfrm>
                <a:off x="6108779" y="5025611"/>
                <a:ext cx="418191" cy="338554"/>
              </a:xfrm>
              <a:prstGeom prst="rect">
                <a:avLst/>
              </a:prstGeom>
              <a:blipFill>
                <a:blip r:embed="rId5"/>
                <a:stretch>
                  <a:fillRect l="-14706" r="-5882" b="-15385"/>
                </a:stretch>
              </a:blipFill>
            </p:spPr>
            <p:txBody>
              <a:bodyPr/>
              <a:lstStyle/>
              <a:p>
                <a:r>
                  <a:rPr lang="en-US">
                    <a:noFill/>
                  </a:rPr>
                  <a:t> </a:t>
                </a:r>
              </a:p>
            </p:txBody>
          </p:sp>
        </mc:Fallback>
      </mc:AlternateContent>
    </p:spTree>
    <p:extLst>
      <p:ext uri="{BB962C8B-B14F-4D97-AF65-F5344CB8AC3E}">
        <p14:creationId xmlns:p14="http://schemas.microsoft.com/office/powerpoint/2010/main" val="3375378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b="1" dirty="0">
                <a:solidFill>
                  <a:srgbClr val="C00000"/>
                </a:solidFill>
              </a:rPr>
              <a:t>Question</a:t>
            </a:r>
            <a:r>
              <a:rPr lang="en-US" sz="2400" dirty="0"/>
              <a:t>: Why not this?</a:t>
            </a:r>
          </a:p>
        </p:txBody>
      </p:sp>
      <p:sp>
        <p:nvSpPr>
          <p:cNvPr id="3" name="Slide Number Placeholder 2"/>
          <p:cNvSpPr>
            <a:spLocks noGrp="1"/>
          </p:cNvSpPr>
          <p:nvPr>
            <p:ph type="sldNum" sz="quarter" idx="12"/>
          </p:nvPr>
        </p:nvSpPr>
        <p:spPr/>
        <p:txBody>
          <a:bodyPr/>
          <a:lstStyle/>
          <a:p>
            <a:fld id="{82BAABBF-CE1E-8A4C-92D8-393D0291D808}" type="slidenum">
              <a:rPr lang="en-US" smtClean="0"/>
              <a:t>108</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3865418" y="4432515"/>
            <a:ext cx="1713972" cy="835530"/>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895100" y="200149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895100" y="200149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spTree>
    <p:extLst>
      <p:ext uri="{BB962C8B-B14F-4D97-AF65-F5344CB8AC3E}">
        <p14:creationId xmlns:p14="http://schemas.microsoft.com/office/powerpoint/2010/main" val="4213562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Let us figure out an algorithm which will lead us to the </a:t>
            </a:r>
            <a:r>
              <a:rPr lang="en-US" sz="2400"/>
              <a:t>minimum faster.</a:t>
            </a:r>
            <a:endParaRPr lang="en-US" sz="2400" dirty="0"/>
          </a:p>
        </p:txBody>
      </p:sp>
      <p:sp>
        <p:nvSpPr>
          <p:cNvPr id="3" name="Slide Number Placeholder 2"/>
          <p:cNvSpPr>
            <a:spLocks noGrp="1"/>
          </p:cNvSpPr>
          <p:nvPr>
            <p:ph type="sldNum" sz="quarter" idx="12"/>
          </p:nvPr>
        </p:nvSpPr>
        <p:spPr/>
        <p:txBody>
          <a:bodyPr/>
          <a:lstStyle/>
          <a:p>
            <a:fld id="{82BAABBF-CE1E-8A4C-92D8-393D0291D808}" type="slidenum">
              <a:rPr lang="en-US" smtClean="0"/>
              <a:t>109</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47162" y="3084007"/>
            <a:ext cx="1760703" cy="1828801"/>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3814712" y="3119398"/>
            <a:ext cx="1016315" cy="1490998"/>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5764951" y="3728483"/>
            <a:ext cx="312453" cy="348728"/>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V="1">
            <a:off x="4837874" y="3715298"/>
            <a:ext cx="923057" cy="884262"/>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grpSp>
        <p:nvGrpSpPr>
          <p:cNvPr id="17" name="Group 16"/>
          <p:cNvGrpSpPr/>
          <p:nvPr/>
        </p:nvGrpSpPr>
        <p:grpSpPr>
          <a:xfrm>
            <a:off x="2047162" y="3034031"/>
            <a:ext cx="1905346" cy="1878778"/>
            <a:chOff x="2982825" y="3034031"/>
            <a:chExt cx="1905346" cy="1878778"/>
          </a:xfrm>
        </p:grpSpPr>
        <p:cxnSp>
          <p:nvCxnSpPr>
            <p:cNvPr id="19" name="Straight Arrow Connector 18"/>
            <p:cNvCxnSpPr/>
            <p:nvPr/>
          </p:nvCxnSpPr>
          <p:spPr>
            <a:xfrm flipV="1">
              <a:off x="2982825"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2982825" y="3034031"/>
              <a:ext cx="0" cy="1878777"/>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32" name="Group 31"/>
          <p:cNvGrpSpPr/>
          <p:nvPr/>
        </p:nvGrpSpPr>
        <p:grpSpPr>
          <a:xfrm>
            <a:off x="3802003" y="3084006"/>
            <a:ext cx="1086168" cy="1526390"/>
            <a:chOff x="2982825" y="4887819"/>
            <a:chExt cx="1086168" cy="1526390"/>
          </a:xfrm>
        </p:grpSpPr>
        <p:cxnSp>
          <p:nvCxnSpPr>
            <p:cNvPr id="33" name="Straight Arrow Connector 32"/>
            <p:cNvCxnSpPr/>
            <p:nvPr/>
          </p:nvCxnSpPr>
          <p:spPr>
            <a:xfrm flipV="1">
              <a:off x="2982825" y="4887819"/>
              <a:ext cx="1086168" cy="2499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2982825" y="4912809"/>
              <a:ext cx="12709" cy="1501400"/>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39" name="Group 38"/>
          <p:cNvGrpSpPr/>
          <p:nvPr/>
        </p:nvGrpSpPr>
        <p:grpSpPr>
          <a:xfrm>
            <a:off x="4860099" y="3745282"/>
            <a:ext cx="957976" cy="858902"/>
            <a:chOff x="2970237" y="4053909"/>
            <a:chExt cx="957976" cy="858902"/>
          </a:xfrm>
        </p:grpSpPr>
        <p:cxnSp>
          <p:nvCxnSpPr>
            <p:cNvPr id="40" name="Straight Arrow Connector 39"/>
            <p:cNvCxnSpPr/>
            <p:nvPr/>
          </p:nvCxnSpPr>
          <p:spPr>
            <a:xfrm flipV="1">
              <a:off x="2982825" y="4912809"/>
              <a:ext cx="945388" cy="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flipH="1" flipV="1">
              <a:off x="2970237" y="4053909"/>
              <a:ext cx="12588" cy="85890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47" name="Group 46"/>
          <p:cNvGrpSpPr/>
          <p:nvPr/>
        </p:nvGrpSpPr>
        <p:grpSpPr>
          <a:xfrm flipV="1">
            <a:off x="5729319" y="3724775"/>
            <a:ext cx="442602" cy="430156"/>
            <a:chOff x="2970237" y="4053909"/>
            <a:chExt cx="957976" cy="858902"/>
          </a:xfrm>
        </p:grpSpPr>
        <p:cxnSp>
          <p:nvCxnSpPr>
            <p:cNvPr id="48" name="Straight Arrow Connector 47"/>
            <p:cNvCxnSpPr/>
            <p:nvPr/>
          </p:nvCxnSpPr>
          <p:spPr>
            <a:xfrm flipV="1">
              <a:off x="2982825" y="4912809"/>
              <a:ext cx="945388" cy="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2970237" y="4053909"/>
              <a:ext cx="12588" cy="85890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sp>
        <p:nvSpPr>
          <p:cNvPr id="5" name="Oval 4"/>
          <p:cNvSpPr>
            <a:spLocks noChangeAspect="1"/>
          </p:cNvSpPr>
          <p:nvPr/>
        </p:nvSpPr>
        <p:spPr>
          <a:xfrm>
            <a:off x="1937288" y="4829618"/>
            <a:ext cx="182880" cy="172812"/>
          </a:xfrm>
          <a:prstGeom prst="ellipse">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47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360" y="305618"/>
            <a:ext cx="5643880" cy="3394710"/>
          </a:xfrm>
          <a:prstGeom prst="rect">
            <a:avLst/>
          </a:prstGeom>
        </p:spPr>
      </p:pic>
      <p:sp>
        <p:nvSpPr>
          <p:cNvPr id="2" name="Title 1"/>
          <p:cNvSpPr>
            <a:spLocks noGrp="1"/>
          </p:cNvSpPr>
          <p:nvPr>
            <p:ph type="title"/>
          </p:nvPr>
        </p:nvSpPr>
        <p:spPr/>
        <p:txBody>
          <a:bodyPr/>
          <a:lstStyle/>
          <a:p>
            <a:r>
              <a:rPr lang="en-US" dirty="0"/>
              <a:t>NN in action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
        <p:nvSpPr>
          <p:cNvPr id="6" name="Rectangle 5"/>
          <p:cNvSpPr/>
          <p:nvPr/>
        </p:nvSpPr>
        <p:spPr>
          <a:xfrm rot="16200000">
            <a:off x="5619750" y="1828799"/>
            <a:ext cx="673099" cy="748357"/>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mr-IN" dirty="0">
                <a:solidFill>
                  <a:schemeClr val="tx1">
                    <a:lumMod val="75000"/>
                    <a:lumOff val="25000"/>
                  </a:schemeClr>
                </a:solidFill>
              </a:rPr>
              <a:t>…</a:t>
            </a:r>
            <a:endParaRPr lang="en-US" dirty="0">
              <a:solidFill>
                <a:schemeClr val="tx1">
                  <a:lumMod val="75000"/>
                  <a:lumOff val="25000"/>
                </a:schemeClr>
              </a:solidFill>
            </a:endParaRPr>
          </a:p>
        </p:txBody>
      </p:sp>
    </p:spTree>
    <p:extLst>
      <p:ext uri="{BB962C8B-B14F-4D97-AF65-F5344CB8AC3E}">
        <p14:creationId xmlns:p14="http://schemas.microsoft.com/office/powerpoint/2010/main" val="25068793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Look each component at a time</a:t>
            </a:r>
          </a:p>
        </p:txBody>
      </p:sp>
      <p:sp>
        <p:nvSpPr>
          <p:cNvPr id="3" name="Slide Number Placeholder 2"/>
          <p:cNvSpPr>
            <a:spLocks noGrp="1"/>
          </p:cNvSpPr>
          <p:nvPr>
            <p:ph type="sldNum" sz="quarter" idx="12"/>
          </p:nvPr>
        </p:nvSpPr>
        <p:spPr/>
        <p:txBody>
          <a:bodyPr/>
          <a:lstStyle/>
          <a:p>
            <a:fld id="{82BAABBF-CE1E-8A4C-92D8-393D0291D808}" type="slidenum">
              <a:rPr lang="en-US" smtClean="0"/>
              <a:t>110</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59688" y="3084007"/>
            <a:ext cx="1760703" cy="1828801"/>
          </a:xfrm>
          <a:prstGeom prst="straightConnector1">
            <a:avLst/>
          </a:prstGeom>
          <a:ln>
            <a:solidFill>
              <a:srgbClr val="0000FF">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3814712" y="3119398"/>
            <a:ext cx="1016315" cy="1490998"/>
          </a:xfrm>
          <a:prstGeom prst="straightConnector1">
            <a:avLst/>
          </a:prstGeom>
          <a:ln>
            <a:solidFill>
              <a:srgbClr val="0000FF">
                <a:alpha val="1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5764951" y="3728483"/>
            <a:ext cx="312453" cy="348728"/>
          </a:xfrm>
          <a:prstGeom prst="straightConnector1">
            <a:avLst/>
          </a:prstGeom>
          <a:ln>
            <a:solidFill>
              <a:srgbClr val="0000FF">
                <a:alpha val="24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V="1">
            <a:off x="4837874" y="3715298"/>
            <a:ext cx="923057" cy="884262"/>
          </a:xfrm>
          <a:prstGeom prst="straightConnector1">
            <a:avLst/>
          </a:prstGeom>
          <a:ln>
            <a:solidFill>
              <a:srgbClr val="0000FF">
                <a:alpha val="18000"/>
              </a:srgbClr>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cxnSp>
        <p:nvCxnSpPr>
          <p:cNvPr id="19" name="Straight Arrow Connector 18"/>
          <p:cNvCxnSpPr/>
          <p:nvPr/>
        </p:nvCxnSpPr>
        <p:spPr>
          <a:xfrm flipV="1">
            <a:off x="2047162" y="4912808"/>
            <a:ext cx="1905346" cy="1"/>
          </a:xfrm>
          <a:prstGeom prst="straightConnector1">
            <a:avLst/>
          </a:prstGeom>
          <a:ln>
            <a:solidFill>
              <a:srgbClr val="00B050">
                <a:alpha val="1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2047162" y="3034031"/>
            <a:ext cx="0" cy="1878777"/>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V="1">
            <a:off x="3802003" y="3084006"/>
            <a:ext cx="1086168" cy="24991"/>
          </a:xfrm>
          <a:prstGeom prst="straightConnector1">
            <a:avLst/>
          </a:prstGeom>
          <a:ln>
            <a:solidFill>
              <a:srgbClr val="00B050">
                <a:alpha val="18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3802003" y="3108996"/>
            <a:ext cx="12709" cy="1501400"/>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4872687" y="4604182"/>
            <a:ext cx="945388" cy="2"/>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flipH="1" flipV="1">
            <a:off x="4860099" y="3745282"/>
            <a:ext cx="12588" cy="858902"/>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p:nvPr/>
        </p:nvCxnSpPr>
        <p:spPr>
          <a:xfrm>
            <a:off x="5735136" y="3724775"/>
            <a:ext cx="436786" cy="1"/>
          </a:xfrm>
          <a:prstGeom prst="straightConnector1">
            <a:avLst/>
          </a:prstGeom>
          <a:ln>
            <a:solidFill>
              <a:srgbClr val="00B050">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a:off x="5729348" y="3724775"/>
            <a:ext cx="5816" cy="430156"/>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273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5E-6 -0.03334 L 0.33047 -0.03773 " pathEditMode="relative" ptsTypes="AA">
                                      <p:cBhvr>
                                        <p:cTn id="6" dur="2000" fill="hold"/>
                                        <p:tgtEl>
                                          <p:spTgt spid="2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052 -0.00023 L 0.19036 -0.00231 " pathEditMode="relative" ptsTypes="AA">
                                      <p:cBhvr>
                                        <p:cTn id="8" dur="2000" fill="hold"/>
                                        <p:tgtEl>
                                          <p:spTgt spid="3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52 -0.00277 L 0.10716 -0.00277 " pathEditMode="relative" ptsTypes="AA">
                                      <p:cBhvr>
                                        <p:cTn id="10" dur="2000" fill="hold"/>
                                        <p:tgtEl>
                                          <p:spTgt spid="4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026 0.01342 L 0.04245 0.01342 " pathEditMode="relative" ptsTypes="AA">
                                      <p:cBhvr>
                                        <p:cTn id="12" dur="2000" fill="hold"/>
                                        <p:tgtEl>
                                          <p:spTgt spid="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Let us figure out an algorithm</a:t>
            </a:r>
          </a:p>
        </p:txBody>
      </p:sp>
      <p:sp>
        <p:nvSpPr>
          <p:cNvPr id="3" name="Slide Number Placeholder 2"/>
          <p:cNvSpPr>
            <a:spLocks noGrp="1"/>
          </p:cNvSpPr>
          <p:nvPr>
            <p:ph type="sldNum" sz="quarter" idx="12"/>
          </p:nvPr>
        </p:nvSpPr>
        <p:spPr/>
        <p:txBody>
          <a:bodyPr/>
          <a:lstStyle/>
          <a:p>
            <a:fld id="{82BAABBF-CE1E-8A4C-92D8-393D0291D808}" type="slidenum">
              <a:rPr lang="en-US" smtClean="0"/>
              <a:t>111</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59688" y="3084007"/>
            <a:ext cx="1760703" cy="1828801"/>
          </a:xfrm>
          <a:prstGeom prst="straightConnector1">
            <a:avLst/>
          </a:prstGeom>
          <a:ln>
            <a:solidFill>
              <a:srgbClr val="0000FF">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3814712" y="3119398"/>
            <a:ext cx="1016315" cy="1490998"/>
          </a:xfrm>
          <a:prstGeom prst="straightConnector1">
            <a:avLst/>
          </a:prstGeom>
          <a:ln>
            <a:solidFill>
              <a:srgbClr val="0000FF">
                <a:alpha val="1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5764951" y="3728483"/>
            <a:ext cx="312453" cy="348728"/>
          </a:xfrm>
          <a:prstGeom prst="straightConnector1">
            <a:avLst/>
          </a:prstGeom>
          <a:ln>
            <a:solidFill>
              <a:srgbClr val="0000FF">
                <a:alpha val="24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V="1">
            <a:off x="4837874" y="3715298"/>
            <a:ext cx="923057" cy="884262"/>
          </a:xfrm>
          <a:prstGeom prst="straightConnector1">
            <a:avLst/>
          </a:prstGeom>
          <a:ln>
            <a:solidFill>
              <a:srgbClr val="0000FF">
                <a:alpha val="18000"/>
              </a:srgbClr>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cxnSp>
        <p:nvCxnSpPr>
          <p:cNvPr id="19" name="Straight Arrow Connector 18"/>
          <p:cNvCxnSpPr/>
          <p:nvPr/>
        </p:nvCxnSpPr>
        <p:spPr>
          <a:xfrm flipV="1">
            <a:off x="2047162" y="4912808"/>
            <a:ext cx="1905346" cy="1"/>
          </a:xfrm>
          <a:prstGeom prst="straightConnector1">
            <a:avLst/>
          </a:prstGeom>
          <a:ln>
            <a:solidFill>
              <a:srgbClr val="00B050">
                <a:alpha val="1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V="1">
            <a:off x="3802003" y="3084006"/>
            <a:ext cx="1086168" cy="24991"/>
          </a:xfrm>
          <a:prstGeom prst="straightConnector1">
            <a:avLst/>
          </a:prstGeom>
          <a:ln>
            <a:solidFill>
              <a:srgbClr val="00B050">
                <a:alpha val="18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4872687" y="4604182"/>
            <a:ext cx="945388" cy="2"/>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p:nvPr/>
        </p:nvCxnSpPr>
        <p:spPr>
          <a:xfrm>
            <a:off x="5735135" y="3724775"/>
            <a:ext cx="436786" cy="1"/>
          </a:xfrm>
          <a:prstGeom prst="straightConnector1">
            <a:avLst/>
          </a:prstGeom>
          <a:ln>
            <a:solidFill>
              <a:srgbClr val="00B050">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H="1">
            <a:off x="6284953" y="4031010"/>
            <a:ext cx="2" cy="200935"/>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06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Let us figure out an algorithm</a:t>
            </a:r>
          </a:p>
        </p:txBody>
      </p:sp>
      <p:sp>
        <p:nvSpPr>
          <p:cNvPr id="3" name="Slide Number Placeholder 2"/>
          <p:cNvSpPr>
            <a:spLocks noGrp="1"/>
          </p:cNvSpPr>
          <p:nvPr>
            <p:ph type="sldNum" sz="quarter" idx="12"/>
          </p:nvPr>
        </p:nvSpPr>
        <p:spPr/>
        <p:txBody>
          <a:bodyPr/>
          <a:lstStyle/>
          <a:p>
            <a:fld id="{82BAABBF-CE1E-8A4C-92D8-393D0291D808}" type="slidenum">
              <a:rPr lang="en-US" smtClean="0"/>
              <a:t>112</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47162" y="3084007"/>
            <a:ext cx="1760703" cy="1828801"/>
          </a:xfrm>
          <a:prstGeom prst="straightConnector1">
            <a:avLst/>
          </a:prstGeom>
          <a:ln>
            <a:solidFill>
              <a:srgbClr val="0000FF">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3814712" y="3119398"/>
            <a:ext cx="1016315" cy="1490998"/>
          </a:xfrm>
          <a:prstGeom prst="straightConnector1">
            <a:avLst/>
          </a:prstGeom>
          <a:ln>
            <a:solidFill>
              <a:srgbClr val="0000FF">
                <a:alpha val="14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5764951" y="3728483"/>
            <a:ext cx="312453" cy="348728"/>
          </a:xfrm>
          <a:prstGeom prst="straightConnector1">
            <a:avLst/>
          </a:prstGeom>
          <a:ln>
            <a:solidFill>
              <a:srgbClr val="0000FF">
                <a:alpha val="16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V="1">
            <a:off x="4837874" y="3715298"/>
            <a:ext cx="923057" cy="884262"/>
          </a:xfrm>
          <a:prstGeom prst="straightConnector1">
            <a:avLst/>
          </a:prstGeom>
          <a:ln>
            <a:solidFill>
              <a:srgbClr val="0000FF">
                <a:alpha val="23000"/>
              </a:srgbClr>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grpSp>
        <p:nvGrpSpPr>
          <p:cNvPr id="17" name="Group 16"/>
          <p:cNvGrpSpPr/>
          <p:nvPr/>
        </p:nvGrpSpPr>
        <p:grpSpPr>
          <a:xfrm>
            <a:off x="2047162" y="3034031"/>
            <a:ext cx="1905346" cy="1878778"/>
            <a:chOff x="2982825" y="3034031"/>
            <a:chExt cx="1905346" cy="1878778"/>
          </a:xfrm>
        </p:grpSpPr>
        <p:cxnSp>
          <p:nvCxnSpPr>
            <p:cNvPr id="19" name="Straight Arrow Connector 18"/>
            <p:cNvCxnSpPr/>
            <p:nvPr/>
          </p:nvCxnSpPr>
          <p:spPr>
            <a:xfrm flipV="1">
              <a:off x="2982825"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2982825" y="3034031"/>
              <a:ext cx="0" cy="1878777"/>
            </a:xfrm>
            <a:prstGeom prst="straightConnector1">
              <a:avLst/>
            </a:prstGeom>
            <a:ln>
              <a:solidFill>
                <a:srgbClr val="00B050">
                  <a:alpha val="16000"/>
                </a:srgbClr>
              </a:solidFill>
              <a:tailEnd type="arrow"/>
            </a:ln>
          </p:spPr>
          <p:style>
            <a:lnRef idx="3">
              <a:schemeClr val="accent1"/>
            </a:lnRef>
            <a:fillRef idx="0">
              <a:schemeClr val="accent1"/>
            </a:fillRef>
            <a:effectRef idx="2">
              <a:schemeClr val="accent1"/>
            </a:effectRef>
            <a:fontRef idx="minor">
              <a:schemeClr val="tx1"/>
            </a:fontRef>
          </p:style>
        </p:cxnSp>
      </p:grpSp>
      <p:grpSp>
        <p:nvGrpSpPr>
          <p:cNvPr id="32" name="Group 31"/>
          <p:cNvGrpSpPr/>
          <p:nvPr/>
        </p:nvGrpSpPr>
        <p:grpSpPr>
          <a:xfrm>
            <a:off x="3802003" y="3084006"/>
            <a:ext cx="1086168" cy="1526390"/>
            <a:chOff x="2982825" y="4887819"/>
            <a:chExt cx="1086168" cy="1526390"/>
          </a:xfrm>
        </p:grpSpPr>
        <p:cxnSp>
          <p:nvCxnSpPr>
            <p:cNvPr id="33" name="Straight Arrow Connector 32"/>
            <p:cNvCxnSpPr/>
            <p:nvPr/>
          </p:nvCxnSpPr>
          <p:spPr>
            <a:xfrm flipV="1">
              <a:off x="2982825" y="4887819"/>
              <a:ext cx="1086168" cy="2499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2982825" y="4912809"/>
              <a:ext cx="12709" cy="1501400"/>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grpSp>
      <p:grpSp>
        <p:nvGrpSpPr>
          <p:cNvPr id="39" name="Group 38"/>
          <p:cNvGrpSpPr/>
          <p:nvPr/>
        </p:nvGrpSpPr>
        <p:grpSpPr>
          <a:xfrm>
            <a:off x="4860099" y="3745282"/>
            <a:ext cx="957976" cy="858902"/>
            <a:chOff x="2970237" y="4053909"/>
            <a:chExt cx="957976" cy="858902"/>
          </a:xfrm>
        </p:grpSpPr>
        <p:cxnSp>
          <p:nvCxnSpPr>
            <p:cNvPr id="40" name="Straight Arrow Connector 39"/>
            <p:cNvCxnSpPr/>
            <p:nvPr/>
          </p:nvCxnSpPr>
          <p:spPr>
            <a:xfrm flipV="1">
              <a:off x="2982825" y="4912809"/>
              <a:ext cx="945388" cy="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flipH="1" flipV="1">
              <a:off x="2970237" y="4053909"/>
              <a:ext cx="12588" cy="858902"/>
            </a:xfrm>
            <a:prstGeom prst="straightConnector1">
              <a:avLst/>
            </a:prstGeom>
            <a:ln>
              <a:solidFill>
                <a:srgbClr val="00B050">
                  <a:alpha val="16000"/>
                </a:srgbClr>
              </a:solidFill>
              <a:tailEnd type="arrow"/>
            </a:ln>
          </p:spPr>
          <p:style>
            <a:lnRef idx="3">
              <a:schemeClr val="accent1"/>
            </a:lnRef>
            <a:fillRef idx="0">
              <a:schemeClr val="accent1"/>
            </a:fillRef>
            <a:effectRef idx="2">
              <a:schemeClr val="accent1"/>
            </a:effectRef>
            <a:fontRef idx="minor">
              <a:schemeClr val="tx1"/>
            </a:fontRef>
          </p:style>
        </p:cxnSp>
      </p:grpSp>
      <p:grpSp>
        <p:nvGrpSpPr>
          <p:cNvPr id="47" name="Group 46"/>
          <p:cNvGrpSpPr/>
          <p:nvPr/>
        </p:nvGrpSpPr>
        <p:grpSpPr>
          <a:xfrm flipV="1">
            <a:off x="5729319" y="3724775"/>
            <a:ext cx="442602" cy="430156"/>
            <a:chOff x="2970237" y="4053909"/>
            <a:chExt cx="957976" cy="858902"/>
          </a:xfrm>
        </p:grpSpPr>
        <p:cxnSp>
          <p:nvCxnSpPr>
            <p:cNvPr id="48" name="Straight Arrow Connector 47"/>
            <p:cNvCxnSpPr/>
            <p:nvPr/>
          </p:nvCxnSpPr>
          <p:spPr>
            <a:xfrm flipV="1">
              <a:off x="2982825" y="4912809"/>
              <a:ext cx="945388" cy="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2970237" y="4053909"/>
              <a:ext cx="12588" cy="858902"/>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1270904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Let us figure out an algorithm</a:t>
            </a:r>
          </a:p>
        </p:txBody>
      </p:sp>
      <p:sp>
        <p:nvSpPr>
          <p:cNvPr id="3" name="Slide Number Placeholder 2"/>
          <p:cNvSpPr>
            <a:spLocks noGrp="1"/>
          </p:cNvSpPr>
          <p:nvPr>
            <p:ph type="sldNum" sz="quarter" idx="12"/>
          </p:nvPr>
        </p:nvSpPr>
        <p:spPr/>
        <p:txBody>
          <a:bodyPr/>
          <a:lstStyle/>
          <a:p>
            <a:fld id="{82BAABBF-CE1E-8A4C-92D8-393D0291D808}" type="slidenum">
              <a:rPr lang="en-US" smtClean="0"/>
              <a:t>113</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47162" y="3084007"/>
            <a:ext cx="1760703" cy="1828801"/>
          </a:xfrm>
          <a:prstGeom prst="straightConnector1">
            <a:avLst/>
          </a:prstGeom>
          <a:ln>
            <a:solidFill>
              <a:srgbClr val="0000FF">
                <a:alpha val="19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a:off x="3814712" y="3119398"/>
            <a:ext cx="1016315" cy="1490998"/>
          </a:xfrm>
          <a:prstGeom prst="straightConnector1">
            <a:avLst/>
          </a:prstGeom>
          <a:ln>
            <a:solidFill>
              <a:srgbClr val="0000FF">
                <a:alpha val="14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a:off x="5764951" y="3728483"/>
            <a:ext cx="312453" cy="348728"/>
          </a:xfrm>
          <a:prstGeom prst="straightConnector1">
            <a:avLst/>
          </a:prstGeom>
          <a:ln>
            <a:solidFill>
              <a:srgbClr val="0000FF">
                <a:alpha val="16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flipV="1">
            <a:off x="4837874" y="3715298"/>
            <a:ext cx="923057" cy="884262"/>
          </a:xfrm>
          <a:prstGeom prst="straightConnector1">
            <a:avLst/>
          </a:prstGeom>
          <a:ln>
            <a:solidFill>
              <a:srgbClr val="0000FF">
                <a:alpha val="23000"/>
              </a:srgbClr>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cxnSp>
        <p:nvCxnSpPr>
          <p:cNvPr id="19" name="Straight Arrow Connector 18"/>
          <p:cNvCxnSpPr/>
          <p:nvPr/>
        </p:nvCxnSpPr>
        <p:spPr>
          <a:xfrm flipV="1">
            <a:off x="2047162"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2047162" y="3034031"/>
            <a:ext cx="0" cy="1878777"/>
          </a:xfrm>
          <a:prstGeom prst="straightConnector1">
            <a:avLst/>
          </a:prstGeom>
          <a:ln>
            <a:solidFill>
              <a:srgbClr val="00B050">
                <a:alpha val="16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V="1">
            <a:off x="3802003" y="3119397"/>
            <a:ext cx="1086168" cy="2499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3802003" y="3108996"/>
            <a:ext cx="12709" cy="1501400"/>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4872687" y="4604182"/>
            <a:ext cx="945388" cy="2"/>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flipH="1" flipV="1">
            <a:off x="4860099" y="3745282"/>
            <a:ext cx="12588" cy="858902"/>
          </a:xfrm>
          <a:prstGeom prst="straightConnector1">
            <a:avLst/>
          </a:prstGeom>
          <a:ln>
            <a:solidFill>
              <a:srgbClr val="00B050">
                <a:alpha val="16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p:nvPr/>
        </p:nvCxnSpPr>
        <p:spPr>
          <a:xfrm>
            <a:off x="5735107" y="3724775"/>
            <a:ext cx="436814"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a:off x="5729319" y="3724775"/>
            <a:ext cx="5816" cy="430156"/>
          </a:xfrm>
          <a:prstGeom prst="straightConnector1">
            <a:avLst/>
          </a:prstGeom>
          <a:ln>
            <a:solidFill>
              <a:srgbClr val="00B050">
                <a:alpha val="15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p:nvPr/>
        </p:nvCxnSpPr>
        <p:spPr>
          <a:xfrm flipV="1">
            <a:off x="5809705" y="4058724"/>
            <a:ext cx="1005325" cy="14145"/>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794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48 0.00208 L 0.30677 0.0118 " pathEditMode="relative" rAng="0" ptsTypes="AA">
                                      <p:cBhvr>
                                        <p:cTn id="6" dur="2000" fill="hold"/>
                                        <p:tgtEl>
                                          <p:spTgt spid="19"/>
                                        </p:tgtEl>
                                        <p:attrNameLst>
                                          <p:attrName>ppt_x</p:attrName>
                                          <p:attrName>ppt_y</p:attrName>
                                        </p:attrNameLst>
                                      </p:cBhvr>
                                      <p:rCtr x="15208" y="486"/>
                                    </p:animMotion>
                                  </p:childTnLst>
                                </p:cTn>
                              </p:par>
                              <p:par>
                                <p:cTn id="7" presetID="0" presetClass="path" presetSubtype="0" accel="50000" decel="50000" fill="hold" nodeType="withEffect">
                                  <p:stCondLst>
                                    <p:cond delay="0"/>
                                  </p:stCondLst>
                                  <p:childTnLst>
                                    <p:animMotion origin="layout" path="M -0.00638 -0.00277 L 0.1569 -0.00347 " pathEditMode="relative" rAng="0" ptsTypes="AA">
                                      <p:cBhvr>
                                        <p:cTn id="8" dur="2000" fill="hold"/>
                                        <p:tgtEl>
                                          <p:spTgt spid="33"/>
                                        </p:tgtEl>
                                        <p:attrNameLst>
                                          <p:attrName>ppt_x</p:attrName>
                                          <p:attrName>ppt_y</p:attrName>
                                        </p:attrNameLst>
                                      </p:cBhvr>
                                      <p:rCtr x="8164" y="-46"/>
                                    </p:animMotion>
                                  </p:childTnLst>
                                </p:cTn>
                              </p:par>
                              <p:par>
                                <p:cTn id="9" presetID="0" presetClass="path" presetSubtype="0" accel="50000" decel="50000" fill="hold" nodeType="withEffect">
                                  <p:stCondLst>
                                    <p:cond delay="0"/>
                                  </p:stCondLst>
                                  <p:childTnLst>
                                    <p:animMotion origin="layout" path="M -1.45833E-6 -1.85185E-6 L 0.06576 0.00301 " pathEditMode="relative" rAng="0" ptsTypes="AA">
                                      <p:cBhvr>
                                        <p:cTn id="10" dur="2000" fill="hold"/>
                                        <p:tgtEl>
                                          <p:spTgt spid="40"/>
                                        </p:tgtEl>
                                        <p:attrNameLst>
                                          <p:attrName>ppt_x</p:attrName>
                                          <p:attrName>ppt_y</p:attrName>
                                        </p:attrNameLst>
                                      </p:cBhvr>
                                      <p:rCtr x="3281" y="139"/>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8"/>
                                        </p:tgtEl>
                                      </p:cBhvr>
                                    </p:animEffect>
                                    <p:set>
                                      <p:cBhvr>
                                        <p:cTn id="15" dur="1" fill="hold">
                                          <p:stCondLst>
                                            <p:cond delay="499"/>
                                          </p:stCondLst>
                                        </p:cTn>
                                        <p:tgtEl>
                                          <p:spTgt spid="48"/>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40"/>
                                        </p:tgtEl>
                                      </p:cBhvr>
                                    </p:animEffect>
                                    <p:set>
                                      <p:cBhvr>
                                        <p:cTn id="18" dur="1" fill="hold">
                                          <p:stCondLst>
                                            <p:cond delay="499"/>
                                          </p:stCondLst>
                                        </p:cTn>
                                        <p:tgtEl>
                                          <p:spTgt spid="40"/>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9" presetClass="entr" presetSubtype="0" fill="hold" nodeType="withEffect">
                                  <p:stCondLst>
                                    <p:cond delay="500"/>
                                  </p:stCondLst>
                                  <p:childTnLst>
                                    <p:set>
                                      <p:cBhvr>
                                        <p:cTn id="26" dur="1" fill="hold">
                                          <p:stCondLst>
                                            <p:cond delay="0"/>
                                          </p:stCondLst>
                                        </p:cTn>
                                        <p:tgtEl>
                                          <p:spTgt spid="51"/>
                                        </p:tgtEl>
                                        <p:attrNameLst>
                                          <p:attrName>style.visibility</p:attrName>
                                        </p:attrNameLst>
                                      </p:cBhvr>
                                      <p:to>
                                        <p:strVal val="visible"/>
                                      </p:to>
                                    </p:set>
                                    <p:animEffect transition="in" filter="dissolv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4" name="Content Placeholder 3"/>
          <p:cNvSpPr>
            <a:spLocks noGrp="1"/>
          </p:cNvSpPr>
          <p:nvPr>
            <p:ph idx="1"/>
          </p:nvPr>
        </p:nvSpPr>
        <p:spPr>
          <a:xfrm>
            <a:off x="733442" y="1222552"/>
            <a:ext cx="10366679" cy="584042"/>
          </a:xfrm>
        </p:spPr>
        <p:txBody>
          <a:bodyPr>
            <a:noAutofit/>
          </a:bodyPr>
          <a:lstStyle/>
          <a:p>
            <a:r>
              <a:rPr lang="en-US" sz="2400" dirty="0"/>
              <a:t>Let us figure out an algorithm</a:t>
            </a:r>
          </a:p>
        </p:txBody>
      </p:sp>
      <p:sp>
        <p:nvSpPr>
          <p:cNvPr id="3" name="Slide Number Placeholder 2"/>
          <p:cNvSpPr>
            <a:spLocks noGrp="1"/>
          </p:cNvSpPr>
          <p:nvPr>
            <p:ph type="sldNum" sz="quarter" idx="12"/>
          </p:nvPr>
        </p:nvSpPr>
        <p:spPr/>
        <p:txBody>
          <a:bodyPr/>
          <a:lstStyle/>
          <a:p>
            <a:fld id="{82BAABBF-CE1E-8A4C-92D8-393D0291D808}" type="slidenum">
              <a:rPr lang="en-US" smtClean="0"/>
              <a:t>114</a:t>
            </a:fld>
            <a:endParaRPr lang="en-US"/>
          </a:p>
        </p:txBody>
      </p:sp>
      <p:grpSp>
        <p:nvGrpSpPr>
          <p:cNvPr id="11" name="Group 10"/>
          <p:cNvGrpSpPr>
            <a:grpSpLocks noChangeAspect="1"/>
          </p:cNvGrpSpPr>
          <p:nvPr/>
        </p:nvGrpSpPr>
        <p:grpSpPr>
          <a:xfrm>
            <a:off x="1720526" y="2402491"/>
            <a:ext cx="9076022" cy="3549059"/>
            <a:chOff x="1663090" y="1797052"/>
            <a:chExt cx="5794853" cy="2265995"/>
          </a:xfrm>
        </p:grpSpPr>
        <p:sp>
          <p:nvSpPr>
            <p:cNvPr id="12" name="Oval 11"/>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Oval 24"/>
          <p:cNvSpPr/>
          <p:nvPr/>
        </p:nvSpPr>
        <p:spPr>
          <a:xfrm>
            <a:off x="6077224" y="4049246"/>
            <a:ext cx="172295" cy="19095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Arrow Connector 33"/>
          <p:cNvCxnSpPr/>
          <p:nvPr/>
        </p:nvCxnSpPr>
        <p:spPr>
          <a:xfrm flipV="1">
            <a:off x="2047162" y="3084007"/>
            <a:ext cx="1760703" cy="1828801"/>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4AE2AA-AEF4-8941-9561-37C68927D58E}"/>
                  </a:ext>
                </a:extLst>
              </p:cNvPr>
              <p:cNvSpPr txBox="1"/>
              <p:nvPr/>
            </p:nvSpPr>
            <p:spPr>
              <a:xfrm>
                <a:off x="5639830" y="1751036"/>
                <a:ext cx="845700"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2" name="TextBox 21">
                <a:extLst>
                  <a:ext uri="{FF2B5EF4-FFF2-40B4-BE49-F238E27FC236}">
                    <a16:creationId xmlns:a16="http://schemas.microsoft.com/office/drawing/2014/main" xmlns="" xmlns:a14="http://schemas.microsoft.com/office/drawing/2010/main" id="{EE4AE2AA-AEF4-8941-9561-37C68927D58E}"/>
                  </a:ext>
                </a:extLst>
              </p:cNvPr>
              <p:cNvSpPr txBox="1">
                <a:spLocks noRot="1" noChangeAspect="1" noMove="1" noResize="1" noEditPoints="1" noAdjustHandles="1" noChangeArrowheads="1" noChangeShapeType="1" noTextEdit="1"/>
              </p:cNvSpPr>
              <p:nvPr/>
            </p:nvSpPr>
            <p:spPr>
              <a:xfrm>
                <a:off x="5639830" y="1751036"/>
                <a:ext cx="845700" cy="338554"/>
              </a:xfrm>
              <a:prstGeom prst="rect">
                <a:avLst/>
              </a:prstGeom>
              <a:blipFill rotWithShape="0">
                <a:blip r:embed="rId3"/>
                <a:stretch>
                  <a:fillRect l="-719" r="-5036"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03DF6E3-841A-4D46-9371-AEA519E71611}"/>
                  </a:ext>
                </a:extLst>
              </p:cNvPr>
              <p:cNvSpPr txBox="1"/>
              <p:nvPr/>
            </p:nvSpPr>
            <p:spPr>
              <a:xfrm rot="16200000">
                <a:off x="1271336" y="3584555"/>
                <a:ext cx="554355"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23" name="TextBox 22">
                <a:extLst>
                  <a:ext uri="{FF2B5EF4-FFF2-40B4-BE49-F238E27FC236}">
                    <a16:creationId xmlns:a16="http://schemas.microsoft.com/office/drawing/2014/main" xmlns="" xmlns:a14="http://schemas.microsoft.com/office/drawing/2010/main" id="{E03DF6E3-841A-4D46-9371-AEA519E71611}"/>
                  </a:ext>
                </a:extLst>
              </p:cNvPr>
              <p:cNvSpPr txBox="1">
                <a:spLocks noRot="1" noChangeAspect="1" noMove="1" noResize="1" noEditPoints="1" noAdjustHandles="1" noChangeArrowheads="1" noChangeShapeType="1" noTextEdit="1"/>
              </p:cNvSpPr>
              <p:nvPr/>
            </p:nvSpPr>
            <p:spPr>
              <a:xfrm rot="16200000">
                <a:off x="1271336" y="3584555"/>
                <a:ext cx="554355" cy="338554"/>
              </a:xfrm>
              <a:prstGeom prst="rect">
                <a:avLst/>
              </a:prstGeom>
              <a:blipFill rotWithShape="0">
                <a:blip r:embed="rId4"/>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1F610B-DD41-C94D-9F64-0AE7B2ECBD54}"/>
                  </a:ext>
                </a:extLst>
              </p:cNvPr>
              <p:cNvSpPr txBox="1"/>
              <p:nvPr/>
            </p:nvSpPr>
            <p:spPr>
              <a:xfrm>
                <a:off x="6258537" y="6062246"/>
                <a:ext cx="48226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24" name="TextBox 23">
                <a:extLst>
                  <a:ext uri="{FF2B5EF4-FFF2-40B4-BE49-F238E27FC236}">
                    <a16:creationId xmlns:a16="http://schemas.microsoft.com/office/drawing/2014/main" xmlns="" xmlns:a14="http://schemas.microsoft.com/office/drawing/2010/main" id="{921F610B-DD41-C94D-9F64-0AE7B2ECBD54}"/>
                  </a:ext>
                </a:extLst>
              </p:cNvPr>
              <p:cNvSpPr txBox="1">
                <a:spLocks noRot="1" noChangeAspect="1" noMove="1" noResize="1" noEditPoints="1" noAdjustHandles="1" noChangeArrowheads="1" noChangeShapeType="1" noTextEdit="1"/>
              </p:cNvSpPr>
              <p:nvPr/>
            </p:nvSpPr>
            <p:spPr>
              <a:xfrm>
                <a:off x="6258537" y="6062246"/>
                <a:ext cx="482263" cy="338554"/>
              </a:xfrm>
              <a:prstGeom prst="rect">
                <a:avLst/>
              </a:prstGeom>
              <a:blipFill rotWithShape="0">
                <a:blip r:embed="rId5"/>
                <a:stretch>
                  <a:fillRect l="-6329" b="-12500"/>
                </a:stretch>
              </a:blipFill>
            </p:spPr>
            <p:txBody>
              <a:bodyPr/>
              <a:lstStyle/>
              <a:p>
                <a:r>
                  <a:rPr lang="en-US">
                    <a:noFill/>
                  </a:rPr>
                  <a:t> </a:t>
                </a:r>
              </a:p>
            </p:txBody>
          </p:sp>
        </mc:Fallback>
      </mc:AlternateContent>
      <p:grpSp>
        <p:nvGrpSpPr>
          <p:cNvPr id="9" name="Group 8"/>
          <p:cNvGrpSpPr/>
          <p:nvPr/>
        </p:nvGrpSpPr>
        <p:grpSpPr>
          <a:xfrm>
            <a:off x="2040315" y="4897827"/>
            <a:ext cx="1067001" cy="339193"/>
            <a:chOff x="2040315" y="4897827"/>
            <a:chExt cx="1067001" cy="339193"/>
          </a:xfrm>
        </p:grpSpPr>
        <p:cxnSp>
          <p:nvCxnSpPr>
            <p:cNvPr id="31" name="Straight Arrow Connector 30"/>
            <p:cNvCxnSpPr/>
            <p:nvPr/>
          </p:nvCxnSpPr>
          <p:spPr>
            <a:xfrm flipV="1">
              <a:off x="2101991" y="4905735"/>
              <a:ext cx="1005325" cy="14145"/>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2040315" y="4897827"/>
              <a:ext cx="6847" cy="339193"/>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grpSp>
      <p:cxnSp>
        <p:nvCxnSpPr>
          <p:cNvPr id="37" name="Straight Arrow Connector 36"/>
          <p:cNvCxnSpPr/>
          <p:nvPr/>
        </p:nvCxnSpPr>
        <p:spPr>
          <a:xfrm flipV="1">
            <a:off x="2030064" y="3392071"/>
            <a:ext cx="2541936" cy="1535147"/>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4597180" y="3392440"/>
            <a:ext cx="1067001" cy="339193"/>
            <a:chOff x="2192715" y="5050227"/>
            <a:chExt cx="1067001" cy="339193"/>
          </a:xfrm>
        </p:grpSpPr>
        <p:cxnSp>
          <p:nvCxnSpPr>
            <p:cNvPr id="38" name="Straight Arrow Connector 37"/>
            <p:cNvCxnSpPr/>
            <p:nvPr/>
          </p:nvCxnSpPr>
          <p:spPr>
            <a:xfrm flipV="1">
              <a:off x="2254391" y="5058135"/>
              <a:ext cx="1005325" cy="14145"/>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a:off x="2192715" y="5050227"/>
              <a:ext cx="6847" cy="339193"/>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grpSp>
      <p:cxnSp>
        <p:nvCxnSpPr>
          <p:cNvPr id="45" name="Straight Arrow Connector 44"/>
          <p:cNvCxnSpPr>
            <a:endCxn id="25" idx="2"/>
          </p:cNvCxnSpPr>
          <p:nvPr/>
        </p:nvCxnSpPr>
        <p:spPr>
          <a:xfrm>
            <a:off x="4641562" y="3414493"/>
            <a:ext cx="1435662" cy="73023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p:nvPr/>
        </p:nvCxnSpPr>
        <p:spPr>
          <a:xfrm>
            <a:off x="4641562" y="3414493"/>
            <a:ext cx="668064" cy="58391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2047162" y="4927218"/>
            <a:ext cx="1040943" cy="222298"/>
          </a:xfrm>
          <a:prstGeom prst="straightConnector1">
            <a:avLst/>
          </a:prstGeom>
          <a:ln>
            <a:solidFill>
              <a:schemeClr val="tx1">
                <a:lumMod val="75000"/>
                <a:lumOff val="25000"/>
              </a:schemeClr>
            </a:solidFill>
            <a:tailEnd type="arrow"/>
          </a:ln>
        </p:spPr>
        <p:style>
          <a:lnRef idx="3">
            <a:schemeClr val="accent1"/>
          </a:lnRef>
          <a:fillRef idx="0">
            <a:schemeClr val="accent1"/>
          </a:fillRef>
          <a:effectRef idx="2">
            <a:schemeClr val="accent1"/>
          </a:effectRef>
          <a:fontRef idx="minor">
            <a:schemeClr val="tx1"/>
          </a:fontRef>
        </p:style>
      </p:cxnSp>
      <p:sp>
        <p:nvSpPr>
          <p:cNvPr id="29" name="Oval 28"/>
          <p:cNvSpPr>
            <a:spLocks noChangeAspect="1"/>
          </p:cNvSpPr>
          <p:nvPr/>
        </p:nvSpPr>
        <p:spPr>
          <a:xfrm>
            <a:off x="1937288" y="4829618"/>
            <a:ext cx="182880" cy="172812"/>
          </a:xfrm>
          <a:prstGeom prst="ellipse">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4652482" y="3436915"/>
            <a:ext cx="1040943" cy="222298"/>
          </a:xfrm>
          <a:prstGeom prst="straightConnector1">
            <a:avLst/>
          </a:prstGeom>
          <a:ln>
            <a:solidFill>
              <a:schemeClr val="tx1">
                <a:lumMod val="75000"/>
                <a:lumOff val="25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9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1" presetClass="exit" presetSubtype="0" fill="hold" nodeType="withEffect">
                                  <p:stCondLst>
                                    <p:cond delay="50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par>
                                <p:cTn id="39" presetID="9" presetClass="exit" presetSubtype="0" fill="hold" nodeType="withEffect">
                                  <p:stCondLst>
                                    <p:cond delay="500"/>
                                  </p:stCondLst>
                                  <p:childTnLst>
                                    <p:animEffect transition="out" filter="dissolv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p>
        </p:txBody>
      </p:sp>
      <p:sp>
        <p:nvSpPr>
          <p:cNvPr id="3" name="Content Placeholder 2"/>
          <p:cNvSpPr>
            <a:spLocks noGrp="1"/>
          </p:cNvSpPr>
          <p:nvPr>
            <p:ph idx="1"/>
          </p:nvPr>
        </p:nvSpPr>
        <p:spPr>
          <a:xfrm>
            <a:off x="669235" y="1074737"/>
            <a:ext cx="10518718" cy="4708525"/>
          </a:xfrm>
        </p:spPr>
        <p:txBody>
          <a:bodyPr/>
          <a:lstStyle/>
          <a:p>
            <a:pPr>
              <a:spcAft>
                <a:spcPts val="1200"/>
              </a:spcAft>
            </a:pPr>
            <a:r>
              <a:rPr lang="en-US" sz="2400" dirty="0"/>
              <a:t>Old gradient descent: </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r>
              <a:rPr lang="en-US" sz="2400" dirty="0"/>
              <a:t>New gradient descent with momentum: </a:t>
            </a:r>
          </a:p>
          <a:p>
            <a:pPr>
              <a:spcAft>
                <a:spcPts val="1200"/>
              </a:spcAft>
            </a:pPr>
            <a:endParaRPr lang="en-US" sz="2400" dirty="0"/>
          </a:p>
          <a:p>
            <a:pPr marL="457200" lvl="1" indent="0">
              <a:spcAft>
                <a:spcPts val="1200"/>
              </a:spcAft>
              <a:buNone/>
            </a:pPr>
            <a:endParaRPr lang="en-US" sz="1800" dirty="0"/>
          </a:p>
        </p:txBody>
      </p:sp>
      <p:sp>
        <p:nvSpPr>
          <p:cNvPr id="4" name="Slide Number Placeholder 3"/>
          <p:cNvSpPr>
            <a:spLocks noGrp="1"/>
          </p:cNvSpPr>
          <p:nvPr>
            <p:ph type="sldNum" sz="quarter" idx="12"/>
          </p:nvPr>
        </p:nvSpPr>
        <p:spPr/>
        <p:txBody>
          <a:bodyPr/>
          <a:lstStyle/>
          <a:p>
            <a:fld id="{82BAABBF-CE1E-8A4C-92D8-393D0291D808}" type="slidenum">
              <a:rPr lang="en-US" smtClean="0"/>
              <a:t>115</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6566F7-845E-B646-9A43-27EFA551E58E}"/>
                  </a:ext>
                </a:extLst>
              </p:cNvPr>
              <p:cNvSpPr txBox="1"/>
              <p:nvPr/>
            </p:nvSpPr>
            <p:spPr>
              <a:xfrm>
                <a:off x="1066873" y="3169083"/>
                <a:ext cx="6440033"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400" b="0" i="1" smtClean="0">
                          <a:latin typeface="Cambria Math" charset="0"/>
                        </a:rPr>
                        <m:t>𝑔</m:t>
                      </m:r>
                      <m:r>
                        <a:rPr lang="en-US" sz="3400" b="0" i="1" smtClean="0">
                          <a:latin typeface="Cambria Math" charset="0"/>
                        </a:rPr>
                        <m:t>=</m:t>
                      </m:r>
                      <m:r>
                        <a:rPr lang="en-US" sz="3400" b="0" i="1" smtClean="0">
                          <a:latin typeface="Cambria Math" charset="0"/>
                        </a:rPr>
                        <m:t>𝑔</m:t>
                      </m:r>
                      <m:r>
                        <a:rPr lang="en-US" sz="3400" b="0" i="1" smtClean="0">
                          <a:latin typeface="Cambria Math" charset="0"/>
                        </a:rPr>
                        <m:t>+</m:t>
                      </m:r>
                      <m:r>
                        <a:rPr lang="en-US" sz="3400" b="0" i="1" smtClean="0">
                          <a:latin typeface="Cambria Math" charset="0"/>
                        </a:rPr>
                        <m:t>𝑎𝑣𝑒𝑟𝑎𝑔𝑒</m:t>
                      </m:r>
                      <m:r>
                        <a:rPr lang="en-US" sz="3400" b="0" i="1" smtClean="0">
                          <a:latin typeface="Cambria Math" charset="0"/>
                        </a:rPr>
                        <m:t> </m:t>
                      </m:r>
                      <m:r>
                        <a:rPr lang="en-US" sz="3400" b="0" i="1" smtClean="0">
                          <a:latin typeface="Cambria Math" charset="0"/>
                        </a:rPr>
                        <m:t>𝑔</m:t>
                      </m:r>
                      <m:r>
                        <a:rPr lang="en-US" sz="3400" b="0" i="1" smtClean="0">
                          <a:latin typeface="Cambria Math" charset="0"/>
                        </a:rPr>
                        <m:t> </m:t>
                      </m:r>
                      <m:r>
                        <a:rPr lang="en-US" sz="3400" b="0" i="1" smtClean="0">
                          <a:latin typeface="Cambria Math" charset="0"/>
                        </a:rPr>
                        <m:t>𝑓𝑟𝑜𝑚</m:t>
                      </m:r>
                      <m:r>
                        <a:rPr lang="en-US" sz="3400" b="0" i="1" smtClean="0">
                          <a:latin typeface="Cambria Math" charset="0"/>
                        </a:rPr>
                        <m:t> </m:t>
                      </m:r>
                      <m:r>
                        <a:rPr lang="en-US" sz="3400" b="0" i="1" smtClean="0">
                          <a:latin typeface="Cambria Math" charset="0"/>
                        </a:rPr>
                        <m:t>𝑏𝑒𝑓𝑜𝑟𝑒</m:t>
                      </m:r>
                      <m:r>
                        <a:rPr lang="en-US" sz="3400" b="0" i="1" smtClean="0">
                          <a:latin typeface="Cambria Math" charset="0"/>
                        </a:rPr>
                        <m:t> </m:t>
                      </m:r>
                    </m:oMath>
                  </m:oMathPara>
                </a14:m>
                <a:endParaRPr lang="en-US" sz="3400" dirty="0"/>
              </a:p>
            </p:txBody>
          </p:sp>
        </mc:Choice>
        <mc:Fallback xmlns="">
          <p:sp>
            <p:nvSpPr>
              <p:cNvPr id="17" name="TextBox 16">
                <a:extLst>
                  <a:ext uri="{FF2B5EF4-FFF2-40B4-BE49-F238E27FC236}">
                    <a16:creationId xmlns:a16="http://schemas.microsoft.com/office/drawing/2014/main" xmlns="" xmlns:a14="http://schemas.microsoft.com/office/drawing/2010/main" id="{6C6566F7-845E-B646-9A43-27EFA551E58E}"/>
                  </a:ext>
                </a:extLst>
              </p:cNvPr>
              <p:cNvSpPr txBox="1">
                <a:spLocks noRot="1" noChangeAspect="1" noMove="1" noResize="1" noEditPoints="1" noAdjustHandles="1" noChangeArrowheads="1" noChangeShapeType="1" noTextEdit="1"/>
              </p:cNvSpPr>
              <p:nvPr/>
            </p:nvSpPr>
            <p:spPr>
              <a:xfrm>
                <a:off x="1066873" y="3169083"/>
                <a:ext cx="6440033" cy="523220"/>
              </a:xfrm>
              <a:prstGeom prst="rect">
                <a:avLst/>
              </a:prstGeom>
              <a:blipFill rotWithShape="0">
                <a:blip r:embed="rId8"/>
                <a:stretch>
                  <a:fillRect/>
                </a:stretch>
              </a:blipFill>
            </p:spPr>
            <p:txBody>
              <a:bodyPr/>
              <a:lstStyle/>
              <a:p>
                <a:r>
                  <a:rPr lang="en-US">
                    <a:noFill/>
                  </a:rPr>
                  <a:t> </a:t>
                </a:r>
              </a:p>
            </p:txBody>
          </p:sp>
        </mc:Fallback>
      </mc:AlternateContent>
      <p:grpSp>
        <p:nvGrpSpPr>
          <p:cNvPr id="6" name="Group 5"/>
          <p:cNvGrpSpPr/>
          <p:nvPr/>
        </p:nvGrpSpPr>
        <p:grpSpPr>
          <a:xfrm>
            <a:off x="954968" y="277520"/>
            <a:ext cx="10232985" cy="2649427"/>
            <a:chOff x="954968" y="277520"/>
            <a:chExt cx="10232985" cy="2649427"/>
          </a:xfrm>
        </p:grpSpPr>
        <p:sp>
          <p:nvSpPr>
            <p:cNvPr id="5" name="Rectangle 4"/>
            <p:cNvSpPr/>
            <p:nvPr/>
          </p:nvSpPr>
          <p:spPr>
            <a:xfrm>
              <a:off x="954968" y="1657369"/>
              <a:ext cx="10082000" cy="1269578"/>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6566F7-845E-B646-9A43-27EFA551E58E}"/>
                    </a:ext>
                  </a:extLst>
                </p:cNvPr>
                <p:cNvSpPr txBox="1"/>
                <p:nvPr/>
              </p:nvSpPr>
              <p:spPr>
                <a:xfrm>
                  <a:off x="954968" y="1657369"/>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panose="02040503050406030204" pitchFamily="18"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panose="02040503050406030204" pitchFamily="18"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panose="02040503050406030204" pitchFamily="18"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panose="02040503050406030204" pitchFamily="18" charset="0"/>
                                  </a:rPr>
                                </m:ctrlPr>
                              </m:dPr>
                              <m:e>
                                <m:sSub>
                                  <m:sSubPr>
                                    <m:ctrlPr>
                                      <a:rPr lang="en-US" sz="3400" b="0" i="1" smtClean="0">
                                        <a:latin typeface="Cambria Math" panose="02040503050406030204" pitchFamily="18"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7" name="TextBox 6">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954968" y="1657369"/>
                  <a:ext cx="5661935" cy="126957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7506906" y="277520"/>
                  <a:ext cx="3681047" cy="719477"/>
                </a:xfrm>
                <a:prstGeom prst="wedgeRoundRectCallout">
                  <a:avLst>
                    <a:gd name="adj1" fmla="val -133411"/>
                    <a:gd name="adj2" fmla="val 17409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𝑓</m:t>
                      </m:r>
                    </m:oMath>
                  </a14:m>
                  <a:r>
                    <a:rPr lang="en-US" sz="2000" dirty="0"/>
                    <a:t>is the Neural Network</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7506906" y="277520"/>
                  <a:ext cx="3681047" cy="719477"/>
                </a:xfrm>
                <a:prstGeom prst="wedgeRoundRectCallout">
                  <a:avLst>
                    <a:gd name="adj1" fmla="val -133411"/>
                    <a:gd name="adj2" fmla="val 174092"/>
                    <a:gd name="adj3" fmla="val 16667"/>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C6566F7-845E-B646-9A43-27EFA551E58E}"/>
                    </a:ext>
                  </a:extLst>
                </p:cNvPr>
                <p:cNvSpPr txBox="1"/>
                <p:nvPr/>
              </p:nvSpPr>
              <p:spPr>
                <a:xfrm>
                  <a:off x="8138041" y="2030548"/>
                  <a:ext cx="2727606"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400" b="0" i="1" smtClean="0">
                                <a:latin typeface="Cambria Math" panose="02040503050406030204" pitchFamily="18" charset="0"/>
                              </a:rPr>
                            </m:ctrlPr>
                          </m:sSupPr>
                          <m:e>
                            <m:r>
                              <a:rPr lang="en-US" sz="3400" b="0" i="1" smtClean="0">
                                <a:latin typeface="Cambria Math" charset="0"/>
                              </a:rPr>
                              <m:t>𝑊</m:t>
                            </m:r>
                          </m:e>
                          <m:sup>
                            <m:r>
                              <a:rPr lang="en-US" sz="3400" b="0" i="1" smtClean="0">
                                <a:latin typeface="Cambria Math" charset="0"/>
                              </a:rPr>
                              <m:t>∗</m:t>
                            </m:r>
                          </m:sup>
                        </m:sSup>
                        <m:r>
                          <a:rPr lang="en-CA" sz="3400" b="0" i="1" smtClean="0">
                            <a:latin typeface="Cambria Math" panose="02040503050406030204" pitchFamily="18" charset="0"/>
                          </a:rPr>
                          <m:t>=</m:t>
                        </m:r>
                        <m:r>
                          <a:rPr lang="en-US" sz="3400" b="0" i="1" smtClean="0">
                            <a:latin typeface="Cambria Math" charset="0"/>
                          </a:rPr>
                          <m:t>𝑊</m:t>
                        </m:r>
                        <m:r>
                          <a:rPr lang="en-US" sz="3400" b="0" i="1" smtClean="0">
                            <a:latin typeface="Cambria Math" charset="0"/>
                          </a:rPr>
                          <m:t>−</m:t>
                        </m:r>
                        <m:r>
                          <a:rPr lang="en-US" sz="3400" b="0" i="1" smtClean="0">
                            <a:latin typeface="Cambria Math" charset="0"/>
                          </a:rPr>
                          <m:t>𝜆</m:t>
                        </m:r>
                        <m:r>
                          <a:rPr lang="en-US" sz="3400" b="0" i="1" smtClean="0">
                            <a:latin typeface="Cambria Math" charset="0"/>
                          </a:rPr>
                          <m:t>𝑔</m:t>
                        </m:r>
                      </m:oMath>
                    </m:oMathPara>
                  </a14:m>
                  <a:endParaRPr lang="en-US" sz="3400" dirty="0"/>
                </a:p>
              </p:txBody>
            </p:sp>
          </mc:Choice>
          <mc:Fallback xmlns="">
            <p:sp>
              <p:nvSpPr>
                <p:cNvPr id="18" name="TextBox 17">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8138041" y="2030548"/>
                  <a:ext cx="2727606" cy="523220"/>
                </a:xfrm>
                <a:prstGeom prst="rect">
                  <a:avLst/>
                </a:prstGeom>
                <a:blipFill rotWithShape="0">
                  <a:blip r:embed="rId11"/>
                  <a:stretch>
                    <a:fillRect/>
                  </a:stretch>
                </a:blipFill>
              </p:spPr>
              <p:txBody>
                <a:bodyPr/>
                <a:lstStyle/>
                <a:p>
                  <a:r>
                    <a:rPr lang="en-US">
                      <a:noFill/>
                    </a:rPr>
                    <a:t> </a:t>
                  </a:r>
                </a:p>
              </p:txBody>
            </p:sp>
          </mc:Fallback>
        </mc:AlternateContent>
      </p:grpSp>
      <p:grpSp>
        <p:nvGrpSpPr>
          <p:cNvPr id="9" name="Group 8"/>
          <p:cNvGrpSpPr/>
          <p:nvPr/>
        </p:nvGrpSpPr>
        <p:grpSpPr>
          <a:xfrm>
            <a:off x="954968" y="4502900"/>
            <a:ext cx="10082000" cy="2237373"/>
            <a:chOff x="954968" y="4502900"/>
            <a:chExt cx="10082000" cy="2237373"/>
          </a:xfrm>
        </p:grpSpPr>
        <p:sp>
          <p:nvSpPr>
            <p:cNvPr id="21" name="Rectangle 20"/>
            <p:cNvSpPr/>
            <p:nvPr/>
          </p:nvSpPr>
          <p:spPr>
            <a:xfrm>
              <a:off x="954968" y="4502900"/>
              <a:ext cx="10082000" cy="126957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C6566F7-845E-B646-9A43-27EFA551E58E}"/>
                    </a:ext>
                  </a:extLst>
                </p:cNvPr>
                <p:cNvSpPr txBox="1"/>
                <p:nvPr/>
              </p:nvSpPr>
              <p:spPr>
                <a:xfrm>
                  <a:off x="1085530" y="4759490"/>
                  <a:ext cx="3681584"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400" b="0" i="1" smtClean="0">
                            <a:latin typeface="Cambria Math" charset="0"/>
                          </a:rPr>
                          <m:t>𝜈</m:t>
                        </m:r>
                        <m:r>
                          <a:rPr lang="en-US" sz="3400" b="0" i="1" smtClean="0">
                            <a:latin typeface="Cambria Math" charset="0"/>
                          </a:rPr>
                          <m:t>=</m:t>
                        </m:r>
                        <m:r>
                          <a:rPr lang="en-US" sz="3400" b="0" i="1" smtClean="0">
                            <a:latin typeface="Cambria Math" charset="0"/>
                          </a:rPr>
                          <m:t>𝛼𝜈</m:t>
                        </m:r>
                        <m:r>
                          <a:rPr lang="en-US" sz="3400" b="0" i="1" smtClean="0">
                            <a:latin typeface="Cambria Math" charset="0"/>
                          </a:rPr>
                          <m:t>+(1−</m:t>
                        </m:r>
                        <m:r>
                          <a:rPr lang="en-US" sz="3400" b="0" i="1" smtClean="0">
                            <a:latin typeface="Cambria Math" charset="0"/>
                          </a:rPr>
                          <m:t>𝛼</m:t>
                        </m:r>
                        <m:r>
                          <a:rPr lang="en-US" sz="3400" b="0" i="1" smtClean="0">
                            <a:latin typeface="Cambria Math" charset="0"/>
                          </a:rPr>
                          <m:t>) </m:t>
                        </m:r>
                        <m:r>
                          <a:rPr lang="en-US" sz="3400" b="0" i="1" smtClean="0">
                            <a:latin typeface="Cambria Math" charset="0"/>
                          </a:rPr>
                          <m:t>𝑔</m:t>
                        </m:r>
                      </m:oMath>
                    </m:oMathPara>
                  </a14:m>
                  <a:endParaRPr lang="en-US" sz="3400" dirty="0"/>
                </a:p>
              </p:txBody>
            </p:sp>
          </mc:Choice>
          <mc:Fallback xmlns="">
            <p:sp>
              <p:nvSpPr>
                <p:cNvPr id="19" name="TextBox 18">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1085530" y="4759490"/>
                  <a:ext cx="3681584" cy="523220"/>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6566F7-845E-B646-9A43-27EFA551E58E}"/>
                    </a:ext>
                  </a:extLst>
                </p:cNvPr>
                <p:cNvSpPr txBox="1"/>
                <p:nvPr/>
              </p:nvSpPr>
              <p:spPr>
                <a:xfrm>
                  <a:off x="8177603" y="4751218"/>
                  <a:ext cx="2688044"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400" b="0" i="1" smtClean="0">
                                <a:latin typeface="Cambria Math" panose="02040503050406030204" pitchFamily="18" charset="0"/>
                              </a:rPr>
                            </m:ctrlPr>
                          </m:sSupPr>
                          <m:e>
                            <m:r>
                              <a:rPr lang="en-US" sz="3400" b="0" i="1" smtClean="0">
                                <a:latin typeface="Cambria Math" charset="0"/>
                              </a:rPr>
                              <m:t>𝑊</m:t>
                            </m:r>
                          </m:e>
                          <m:sup>
                            <m:r>
                              <a:rPr lang="en-US" sz="3400" b="0" i="1" smtClean="0">
                                <a:latin typeface="Cambria Math" charset="0"/>
                              </a:rPr>
                              <m:t>∗</m:t>
                            </m:r>
                          </m:sup>
                        </m:sSup>
                        <m:r>
                          <a:rPr lang="en-CA" sz="3400" b="0" i="1" smtClean="0">
                            <a:latin typeface="Cambria Math" panose="02040503050406030204" pitchFamily="18" charset="0"/>
                          </a:rPr>
                          <m:t>=</m:t>
                        </m:r>
                        <m:r>
                          <a:rPr lang="en-US" sz="3400" b="0" i="1" smtClean="0">
                            <a:latin typeface="Cambria Math" charset="0"/>
                          </a:rPr>
                          <m:t>𝑊</m:t>
                        </m:r>
                        <m:r>
                          <a:rPr lang="en-US" sz="3400" b="0" i="1" smtClean="0">
                            <a:latin typeface="Cambria Math" charset="0"/>
                          </a:rPr>
                          <m:t>−</m:t>
                        </m:r>
                        <m:r>
                          <a:rPr lang="en-US" sz="3400" b="0" i="1" smtClean="0">
                            <a:latin typeface="Cambria Math" charset="0"/>
                          </a:rPr>
                          <m:t>𝜆𝜈</m:t>
                        </m:r>
                      </m:oMath>
                    </m:oMathPara>
                  </a14:m>
                  <a:endParaRPr lang="en-US" sz="3400" dirty="0"/>
                </a:p>
              </p:txBody>
            </p:sp>
          </mc:Choice>
          <mc:Fallback xmlns="">
            <p:sp>
              <p:nvSpPr>
                <p:cNvPr id="20" name="TextBox 19">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8177603" y="4751218"/>
                  <a:ext cx="2688044" cy="523220"/>
                </a:xfrm>
                <a:prstGeom prst="rect">
                  <a:avLst/>
                </a:prstGeom>
                <a:blipFill rotWithShape="0">
                  <a:blip r:embed="rId13"/>
                  <a:stretch>
                    <a:fillRect/>
                  </a:stretch>
                </a:blipFill>
              </p:spPr>
              <p:txBody>
                <a:bodyPr/>
                <a:lstStyle/>
                <a:p>
                  <a:r>
                    <a:rPr lang="en-US">
                      <a:noFill/>
                    </a:rPr>
                    <a:t> </a:t>
                  </a:r>
                </a:p>
              </p:txBody>
            </p:sp>
          </mc:Fallback>
        </mc:AlternateContent>
        <p:sp>
          <p:nvSpPr>
            <p:cNvPr id="8" name="Rounded Rectangular Callout 7"/>
            <p:cNvSpPr/>
            <p:nvPr/>
          </p:nvSpPr>
          <p:spPr>
            <a:xfrm>
              <a:off x="4525623" y="6020796"/>
              <a:ext cx="3681047" cy="719477"/>
            </a:xfrm>
            <a:prstGeom prst="wedgeRoundRectCallout">
              <a:avLst>
                <a:gd name="adj1" fmla="val -64400"/>
                <a:gd name="adj2" fmla="val -152384"/>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Times"/>
                  <a:cs typeface="Times"/>
                </a:rPr>
                <a:t>                </a:t>
              </a:r>
              <a:r>
                <a:rPr lang="en-US" sz="2000" dirty="0"/>
                <a:t>controls how quickly effect of past gradients decay</a:t>
              </a:r>
            </a:p>
          </p:txBody>
        </p:sp>
      </p:grpSp>
      <p:graphicFrame>
        <p:nvGraphicFramePr>
          <p:cNvPr id="14" name="Object 13"/>
          <p:cNvGraphicFramePr>
            <a:graphicFrameLocks noChangeAspect="1"/>
          </p:cNvGraphicFramePr>
          <p:nvPr>
            <p:extLst/>
          </p:nvPr>
        </p:nvGraphicFramePr>
        <p:xfrm>
          <a:off x="4767114" y="6062413"/>
          <a:ext cx="1004414" cy="341928"/>
        </p:xfrm>
        <a:graphic>
          <a:graphicData uri="http://schemas.openxmlformats.org/presentationml/2006/ole">
            <mc:AlternateContent xmlns:mc="http://schemas.openxmlformats.org/markup-compatibility/2006">
              <mc:Choice xmlns:v="urn:schemas-microsoft-com:vml" Requires="v">
                <p:oleObj spid="_x0000_s20491" name="Equation" r:id="rId14" imgW="596900" imgH="203200" progId="Equation.3">
                  <p:embed/>
                </p:oleObj>
              </mc:Choice>
              <mc:Fallback>
                <p:oleObj name="Equation" r:id="rId14" imgW="596900" imgH="203200" progId="Equation.3">
                  <p:embed/>
                  <p:pic>
                    <p:nvPicPr>
                      <p:cNvPr id="14" name="Object 13"/>
                      <p:cNvPicPr/>
                      <p:nvPr/>
                    </p:nvPicPr>
                    <p:blipFill>
                      <a:blip r:embed="rId15"/>
                      <a:stretch>
                        <a:fillRect/>
                      </a:stretch>
                    </p:blipFill>
                    <p:spPr>
                      <a:xfrm>
                        <a:off x="4767114" y="6062413"/>
                        <a:ext cx="1004414" cy="341928"/>
                      </a:xfrm>
                      <a:prstGeom prst="rect">
                        <a:avLst/>
                      </a:prstGeom>
                    </p:spPr>
                  </p:pic>
                </p:oleObj>
              </mc:Fallback>
            </mc:AlternateContent>
          </a:graphicData>
        </a:graphic>
      </p:graphicFrame>
    </p:spTree>
    <p:extLst>
      <p:ext uri="{BB962C8B-B14F-4D97-AF65-F5344CB8AC3E}">
        <p14:creationId xmlns:p14="http://schemas.microsoft.com/office/powerpoint/2010/main" val="125829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Momentum</a:t>
            </a:r>
          </a:p>
        </p:txBody>
      </p:sp>
      <p:sp>
        <p:nvSpPr>
          <p:cNvPr id="3" name="Content Placeholder 2"/>
          <p:cNvSpPr>
            <a:spLocks noGrp="1"/>
          </p:cNvSpPr>
          <p:nvPr>
            <p:ph idx="1"/>
          </p:nvPr>
        </p:nvSpPr>
        <p:spPr/>
        <p:txBody>
          <a:bodyPr/>
          <a:lstStyle/>
          <a:p>
            <a:r>
              <a:rPr lang="en-US" sz="2400" dirty="0"/>
              <a:t>Apply an </a:t>
            </a:r>
            <a:r>
              <a:rPr lang="en-US" sz="2400" dirty="0">
                <a:solidFill>
                  <a:srgbClr val="0000FF"/>
                </a:solidFill>
              </a:rPr>
              <a:t>interim</a:t>
            </a:r>
            <a:r>
              <a:rPr lang="en-US" sz="2400" dirty="0"/>
              <a:t> update:</a:t>
            </a:r>
          </a:p>
          <a:p>
            <a:endParaRPr lang="en-US" sz="2400" dirty="0"/>
          </a:p>
          <a:p>
            <a:r>
              <a:rPr lang="en-US" sz="2400" dirty="0"/>
              <a:t>Perform a correction based on gradient at the interim point:</a:t>
            </a:r>
          </a:p>
          <a:p>
            <a:endParaRPr lang="en-US" sz="2400" dirty="0"/>
          </a:p>
        </p:txBody>
      </p:sp>
      <p:sp>
        <p:nvSpPr>
          <p:cNvPr id="8" name="Slide Number Placeholder 7"/>
          <p:cNvSpPr>
            <a:spLocks noGrp="1"/>
          </p:cNvSpPr>
          <p:nvPr>
            <p:ph type="sldNum" sz="quarter" idx="12"/>
          </p:nvPr>
        </p:nvSpPr>
        <p:spPr/>
        <p:txBody>
          <a:bodyPr/>
          <a:lstStyle/>
          <a:p>
            <a:fld id="{82BAABBF-CE1E-8A4C-92D8-393D0291D808}" type="slidenum">
              <a:rPr lang="en-US" smtClean="0"/>
              <a:t>116</a:t>
            </a:fld>
            <a:endParaRPr lang="en-US"/>
          </a:p>
        </p:txBody>
      </p:sp>
      <p:sp>
        <p:nvSpPr>
          <p:cNvPr id="9" name="Cloud Callout 8"/>
          <p:cNvSpPr/>
          <p:nvPr/>
        </p:nvSpPr>
        <p:spPr>
          <a:xfrm>
            <a:off x="7463693" y="4880439"/>
            <a:ext cx="4278923" cy="1445846"/>
          </a:xfrm>
          <a:prstGeom prst="cloudCallout">
            <a:avLst>
              <a:gd name="adj1" fmla="val -62143"/>
              <a:gd name="adj2" fmla="val -30743"/>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Momentum based on look-ahead slope</a:t>
            </a:r>
          </a:p>
        </p:txBody>
      </p:sp>
      <p:graphicFrame>
        <p:nvGraphicFramePr>
          <p:cNvPr id="11" name="Object 10"/>
          <p:cNvGraphicFramePr>
            <a:graphicFrameLocks noChangeAspect="1"/>
          </p:cNvGraphicFramePr>
          <p:nvPr/>
        </p:nvGraphicFramePr>
        <p:xfrm>
          <a:off x="5019921" y="4338856"/>
          <a:ext cx="1677987" cy="396875"/>
        </p:xfrm>
        <a:graphic>
          <a:graphicData uri="http://schemas.openxmlformats.org/presentationml/2006/ole">
            <mc:AlternateContent xmlns:mc="http://schemas.openxmlformats.org/markup-compatibility/2006">
              <mc:Choice xmlns:v="urn:schemas-microsoft-com:vml" Requires="v">
                <p:oleObj spid="_x0000_s21515" name="Equation" r:id="rId4" imgW="698500" imgH="165100" progId="Equation.3">
                  <p:embed/>
                </p:oleObj>
              </mc:Choice>
              <mc:Fallback>
                <p:oleObj name="Equation" r:id="rId4" imgW="698500" imgH="165100" progId="Equation.3">
                  <p:embed/>
                  <p:pic>
                    <p:nvPicPr>
                      <p:cNvPr id="11" name="Object 10"/>
                      <p:cNvPicPr/>
                      <p:nvPr/>
                    </p:nvPicPr>
                    <p:blipFill>
                      <a:blip r:embed="rId5"/>
                      <a:stretch>
                        <a:fillRect/>
                      </a:stretch>
                    </p:blipFill>
                    <p:spPr>
                      <a:xfrm>
                        <a:off x="5019921" y="4338856"/>
                        <a:ext cx="1677987" cy="396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8C0FADA-429E-724C-BE7A-C7154D0950BD}"/>
                  </a:ext>
                </a:extLst>
              </p:cNvPr>
              <p:cNvSpPr txBox="1"/>
              <p:nvPr/>
            </p:nvSpPr>
            <p:spPr>
              <a:xfrm>
                <a:off x="5035883" y="1700263"/>
                <a:ext cx="1676228"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CA" sz="2400" b="0" i="1" smtClean="0">
                              <a:latin typeface="Cambria Math" panose="02040503050406030204" pitchFamily="18" charset="0"/>
                            </a:rPr>
                          </m:ctrlPr>
                        </m:accPr>
                        <m:e>
                          <m:r>
                            <a:rPr lang="en-CA" sz="2400" i="1">
                              <a:latin typeface="Cambria Math" panose="02040503050406030204" pitchFamily="18" charset="0"/>
                            </a:rPr>
                            <m:t>𝑊</m:t>
                          </m:r>
                        </m:e>
                      </m:acc>
                      <m:r>
                        <a:rPr lang="en-CA" sz="2400" b="0" i="1" smtClean="0">
                          <a:latin typeface="Cambria Math" panose="02040503050406030204" pitchFamily="18" charset="0"/>
                        </a:rPr>
                        <m:t>=</m:t>
                      </m:r>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𝜈</m:t>
                      </m:r>
                    </m:oMath>
                  </m:oMathPara>
                </a14:m>
                <a:endParaRPr lang="en-US" sz="2400" dirty="0"/>
              </a:p>
            </p:txBody>
          </p:sp>
        </mc:Choice>
        <mc:Fallback xmlns="">
          <p:sp>
            <p:nvSpPr>
              <p:cNvPr id="14" name="TextBox 13">
                <a:extLst>
                  <a:ext uri="{FF2B5EF4-FFF2-40B4-BE49-F238E27FC236}">
                    <a16:creationId xmlns:a16="http://schemas.microsoft.com/office/drawing/2014/main" id="{C8C0FADA-429E-724C-BE7A-C7154D0950BD}"/>
                  </a:ext>
                </a:extLst>
              </p:cNvPr>
              <p:cNvSpPr txBox="1">
                <a:spLocks noRot="1" noChangeAspect="1" noMove="1" noResize="1" noEditPoints="1" noAdjustHandles="1" noChangeArrowheads="1" noChangeShapeType="1" noTextEdit="1"/>
              </p:cNvSpPr>
              <p:nvPr/>
            </p:nvSpPr>
            <p:spPr>
              <a:xfrm>
                <a:off x="5035883" y="1700263"/>
                <a:ext cx="1676228" cy="378502"/>
              </a:xfrm>
              <a:prstGeom prst="rect">
                <a:avLst/>
              </a:prstGeom>
              <a:blipFill>
                <a:blip r:embed="rId6"/>
                <a:stretch>
                  <a:fillRect l="-3759" t="-12903" r="-7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3E483B-D0C8-AA4D-8773-7A00F7F7BAA2}"/>
                  </a:ext>
                </a:extLst>
              </p:cNvPr>
              <p:cNvSpPr txBox="1"/>
              <p:nvPr/>
            </p:nvSpPr>
            <p:spPr>
              <a:xfrm>
                <a:off x="3590891" y="2906228"/>
                <a:ext cx="44967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𝑔</m:t>
                      </m:r>
                      <m:r>
                        <a:rPr lang="en-CA" sz="2800" b="0" i="1" smtClean="0">
                          <a:latin typeface="Cambria Math" panose="02040503050406030204" pitchFamily="18" charset="0"/>
                        </a:rPr>
                        <m:t>= </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nary>
                        <m:naryPr>
                          <m:chr m:val="∑"/>
                          <m:supHide m:val="on"/>
                          <m:ctrlPr>
                            <a:rPr lang="en-CA" sz="2800" b="0" i="1" smtClean="0">
                              <a:latin typeface="Cambria Math" panose="02040503050406030204" pitchFamily="18" charset="0"/>
                            </a:rPr>
                          </m:ctrlPr>
                        </m:naryPr>
                        <m:sub>
                          <m:r>
                            <m:rPr>
                              <m:brk m:alnAt="7"/>
                            </m:rPr>
                            <a:rPr lang="en-CA" sz="2800" b="0" i="1" smtClean="0">
                              <a:latin typeface="Cambria Math" panose="02040503050406030204" pitchFamily="18" charset="0"/>
                            </a:rPr>
                            <m:t>𝑖</m:t>
                          </m:r>
                        </m:sub>
                        <m:sup/>
                        <m:e>
                          <m:sSub>
                            <m:sSubPr>
                              <m:ctrlPr>
                                <a:rPr lang="en-CA" sz="2800" b="0" i="1" smtClean="0">
                                  <a:latin typeface="Cambria Math" panose="02040503050406030204" pitchFamily="18" charset="0"/>
                                </a:rPr>
                              </m:ctrlPr>
                            </m:sSubPr>
                            <m:e>
                              <m:r>
                                <a:rPr lang="en-CA" sz="2800" i="1">
                                  <a:latin typeface="Cambria Math" panose="02040503050406030204" pitchFamily="18" charset="0"/>
                                  <a:ea typeface="Cambria Math" panose="02040503050406030204" pitchFamily="18" charset="0"/>
                                </a:rPr>
                                <m:t>𝛻</m:t>
                              </m:r>
                            </m:e>
                            <m:sub>
                              <m:r>
                                <a:rPr lang="en-CA" sz="2800" b="0" i="1" smtClean="0">
                                  <a:latin typeface="Cambria Math" panose="02040503050406030204" pitchFamily="18" charset="0"/>
                                </a:rPr>
                                <m:t>𝑊</m:t>
                              </m:r>
                            </m:sub>
                          </m:sSub>
                          <m:r>
                            <a:rPr lang="en-CA" sz="2800" b="0" i="1" smtClean="0">
                              <a:latin typeface="Cambria Math" panose="02040503050406030204" pitchFamily="18" charset="0"/>
                            </a:rPr>
                            <m:t>𝐿</m:t>
                          </m:r>
                          <m:r>
                            <a:rPr lang="en-CA" sz="2800" b="0" i="1" smtClean="0">
                              <a:latin typeface="Cambria Math" panose="02040503050406030204" pitchFamily="18" charset="0"/>
                            </a:rPr>
                            <m:t>(</m:t>
                          </m:r>
                          <m:r>
                            <a:rPr lang="en-CA" sz="2800" b="0" i="1" smtClean="0">
                              <a:latin typeface="Cambria Math" panose="02040503050406030204" pitchFamily="18" charset="0"/>
                            </a:rPr>
                            <m:t>𝑓</m:t>
                          </m:r>
                          <m:d>
                            <m:dPr>
                              <m:ctrlPr>
                                <a:rPr lang="en-CA"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𝑖</m:t>
                                  </m:r>
                                </m:sub>
                              </m:sSub>
                              <m:r>
                                <a:rPr lang="en-CA" sz="2800" b="0" i="1" smtClean="0">
                                  <a:latin typeface="Cambria Math" panose="02040503050406030204" pitchFamily="18" charset="0"/>
                                </a:rPr>
                                <m:t>;</m:t>
                              </m:r>
                              <m:acc>
                                <m:accPr>
                                  <m:chr m:val="̃"/>
                                  <m:ctrlPr>
                                    <a:rPr lang="en-CA" sz="2800" b="0" i="1" smtClean="0">
                                      <a:latin typeface="Cambria Math" panose="02040503050406030204" pitchFamily="18" charset="0"/>
                                    </a:rPr>
                                  </m:ctrlPr>
                                </m:accPr>
                                <m:e>
                                  <m:r>
                                    <a:rPr lang="en-US" sz="2800" b="0" i="1" smtClean="0">
                                      <a:latin typeface="Cambria Math" charset="0"/>
                                    </a:rPr>
                                    <m:t>𝑊</m:t>
                                  </m:r>
                                </m:e>
                              </m:acc>
                            </m:e>
                          </m:d>
                          <m:r>
                            <a:rPr lang="en-CA"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𝑖</m:t>
                              </m:r>
                            </m:sub>
                          </m:sSub>
                          <m:r>
                            <a:rPr lang="en-CA" sz="2800" b="0" i="1" smtClean="0">
                              <a:latin typeface="Cambria Math" panose="02040503050406030204" pitchFamily="18" charset="0"/>
                            </a:rPr>
                            <m:t>)</m:t>
                          </m:r>
                        </m:e>
                      </m:nary>
                    </m:oMath>
                  </m:oMathPara>
                </a14:m>
                <a:endParaRPr lang="en-US" sz="2800" dirty="0"/>
              </a:p>
            </p:txBody>
          </p:sp>
        </mc:Choice>
        <mc:Fallback xmlns="">
          <p:sp>
            <p:nvSpPr>
              <p:cNvPr id="15" name="TextBox 14">
                <a:extLst>
                  <a:ext uri="{FF2B5EF4-FFF2-40B4-BE49-F238E27FC236}">
                    <a16:creationId xmlns="" xmlns:a16="http://schemas.microsoft.com/office/drawing/2014/main" xmlns:a14="http://schemas.microsoft.com/office/drawing/2010/main" id="{583E483B-D0C8-AA4D-8773-7A00F7F7BAA2}"/>
                  </a:ext>
                </a:extLst>
              </p:cNvPr>
              <p:cNvSpPr txBox="1">
                <a:spLocks noRot="1" noChangeAspect="1" noMove="1" noResize="1" noEditPoints="1" noAdjustHandles="1" noChangeArrowheads="1" noChangeShapeType="1" noTextEdit="1"/>
              </p:cNvSpPr>
              <p:nvPr/>
            </p:nvSpPr>
            <p:spPr>
              <a:xfrm>
                <a:off x="3590891" y="2906228"/>
                <a:ext cx="4496744" cy="1045543"/>
              </a:xfrm>
              <a:prstGeom prst="rect">
                <a:avLst/>
              </a:prstGeom>
              <a:blipFill rotWithShape="0">
                <a:blip r:embed="rId7"/>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D8B7003-5E87-7E46-8A5F-F07041104381}"/>
              </a:ext>
            </a:extLst>
          </p:cNvPr>
          <p:cNvPicPr>
            <a:picLocks noChangeAspect="1"/>
          </p:cNvPicPr>
          <p:nvPr/>
        </p:nvPicPr>
        <p:blipFill>
          <a:blip r:embed="rId8"/>
          <a:stretch>
            <a:fillRect/>
          </a:stretch>
        </p:blipFill>
        <p:spPr>
          <a:xfrm>
            <a:off x="5019920" y="5122816"/>
            <a:ext cx="1677987" cy="252600"/>
          </a:xfrm>
          <a:prstGeom prst="rect">
            <a:avLst/>
          </a:prstGeom>
        </p:spPr>
      </p:pic>
    </p:spTree>
    <p:extLst>
      <p:ext uri="{BB962C8B-B14F-4D97-AF65-F5344CB8AC3E}">
        <p14:creationId xmlns:p14="http://schemas.microsoft.com/office/powerpoint/2010/main" val="3587716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117</a:t>
            </a:fld>
            <a:endParaRPr lang="en-US"/>
          </a:p>
        </p:txBody>
      </p:sp>
      <p:pic>
        <p:nvPicPr>
          <p:cNvPr id="5" name="slide.url=https://distill.pub/2017/momentu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735981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b="1"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118</a:t>
            </a:fld>
            <a:endParaRPr lang="en-US"/>
          </a:p>
        </p:txBody>
      </p:sp>
    </p:spTree>
    <p:extLst>
      <p:ext uri="{BB962C8B-B14F-4D97-AF65-F5344CB8AC3E}">
        <p14:creationId xmlns:p14="http://schemas.microsoft.com/office/powerpoint/2010/main" val="3194476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119</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p:nvPr/>
        </p:nvCxnSpPr>
        <p:spPr>
          <a:xfrm>
            <a:off x="4866406" y="2045233"/>
            <a:ext cx="597617"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p:cNvCxnSpPr/>
          <p:nvPr/>
        </p:nvCxnSpPr>
        <p:spPr>
          <a:xfrm flipV="1">
            <a:off x="5464022" y="2045232"/>
            <a:ext cx="298808" cy="149447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2" name="Straight Arrow Connector 41"/>
          <p:cNvCxnSpPr/>
          <p:nvPr/>
        </p:nvCxnSpPr>
        <p:spPr>
          <a:xfrm rot="240000">
            <a:off x="5748404" y="2045233"/>
            <a:ext cx="168079" cy="134359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3" name="Straight Arrow Connector 42"/>
          <p:cNvCxnSpPr/>
          <p:nvPr/>
        </p:nvCxnSpPr>
        <p:spPr>
          <a:xfrm flipV="1">
            <a:off x="5888501" y="2319553"/>
            <a:ext cx="154462" cy="107350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p:nvPr/>
        </p:nvCxnSpPr>
        <p:spPr>
          <a:xfrm rot="21480000">
            <a:off x="6051745" y="2319553"/>
            <a:ext cx="9894" cy="933449"/>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spTree>
    <p:extLst>
      <p:ext uri="{BB962C8B-B14F-4D97-AF65-F5344CB8AC3E}">
        <p14:creationId xmlns:p14="http://schemas.microsoft.com/office/powerpoint/2010/main" val="21958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1134012"/>
            <a:ext cx="7099300" cy="1663700"/>
          </a:xfrm>
          <a:prstGeom prst="rect">
            <a:avLst/>
          </a:prstGeom>
        </p:spPr>
      </p:pic>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4238333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120</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5" name="Straight Arrow Connector 34"/>
          <p:cNvCxnSpPr/>
          <p:nvPr/>
        </p:nvCxnSpPr>
        <p:spPr>
          <a:xfrm flipV="1">
            <a:off x="3831993" y="2045233"/>
            <a:ext cx="1034413" cy="1494473"/>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367FAE16-620E-834B-A669-A8DF0A747639}"/>
              </a:ext>
            </a:extLst>
          </p:cNvPr>
          <p:cNvGrpSpPr/>
          <p:nvPr/>
        </p:nvGrpSpPr>
        <p:grpSpPr>
          <a:xfrm>
            <a:off x="3797031" y="2063632"/>
            <a:ext cx="1069375" cy="1494475"/>
            <a:chOff x="2982825" y="3034031"/>
            <a:chExt cx="1905346" cy="1878778"/>
          </a:xfrm>
        </p:grpSpPr>
        <p:cxnSp>
          <p:nvCxnSpPr>
            <p:cNvPr id="53" name="Straight Arrow Connector 52">
              <a:extLst>
                <a:ext uri="{FF2B5EF4-FFF2-40B4-BE49-F238E27FC236}">
                  <a16:creationId xmlns:a16="http://schemas.microsoft.com/office/drawing/2014/main" id="{E8C58006-392A-5D4D-B806-692D757B694D}"/>
                </a:ext>
              </a:extLst>
            </p:cNvPr>
            <p:cNvCxnSpPr/>
            <p:nvPr/>
          </p:nvCxnSpPr>
          <p:spPr>
            <a:xfrm flipV="1">
              <a:off x="2982825"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2858A4CD-270D-AA40-B073-DE0A0B4612FF}"/>
                </a:ext>
              </a:extLst>
            </p:cNvPr>
            <p:cNvCxnSpPr/>
            <p:nvPr/>
          </p:nvCxnSpPr>
          <p:spPr>
            <a:xfrm flipV="1">
              <a:off x="2982825" y="3034031"/>
              <a:ext cx="0" cy="1878777"/>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55" name="Group 54">
            <a:extLst>
              <a:ext uri="{FF2B5EF4-FFF2-40B4-BE49-F238E27FC236}">
                <a16:creationId xmlns:a16="http://schemas.microsoft.com/office/drawing/2014/main" id="{DF4E6987-75F1-8049-858A-380E1291D759}"/>
              </a:ext>
            </a:extLst>
          </p:cNvPr>
          <p:cNvGrpSpPr/>
          <p:nvPr/>
        </p:nvGrpSpPr>
        <p:grpSpPr>
          <a:xfrm>
            <a:off x="3794750" y="2567201"/>
            <a:ext cx="1468953" cy="981062"/>
            <a:chOff x="2982825" y="3034031"/>
            <a:chExt cx="1905346" cy="1878778"/>
          </a:xfrm>
        </p:grpSpPr>
        <p:cxnSp>
          <p:nvCxnSpPr>
            <p:cNvPr id="56" name="Straight Arrow Connector 55">
              <a:extLst>
                <a:ext uri="{FF2B5EF4-FFF2-40B4-BE49-F238E27FC236}">
                  <a16:creationId xmlns:a16="http://schemas.microsoft.com/office/drawing/2014/main" id="{6175FD15-2C99-BF47-87AC-E6672851302A}"/>
                </a:ext>
              </a:extLst>
            </p:cNvPr>
            <p:cNvCxnSpPr/>
            <p:nvPr/>
          </p:nvCxnSpPr>
          <p:spPr>
            <a:xfrm flipV="1">
              <a:off x="2982825" y="4912808"/>
              <a:ext cx="1905346" cy="1"/>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AB32F97A-EBE3-2B4A-B868-9C75742039F6}"/>
                </a:ext>
              </a:extLst>
            </p:cNvPr>
            <p:cNvCxnSpPr/>
            <p:nvPr/>
          </p:nvCxnSpPr>
          <p:spPr>
            <a:xfrm flipV="1">
              <a:off x="2982825" y="3034031"/>
              <a:ext cx="0" cy="1878777"/>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FF8C51FA-3654-A141-BE7F-F7FFA36A39EA}"/>
              </a:ext>
            </a:extLst>
          </p:cNvPr>
          <p:cNvCxnSpPr>
            <a:cxnSpLocks/>
          </p:cNvCxnSpPr>
          <p:nvPr/>
        </p:nvCxnSpPr>
        <p:spPr>
          <a:xfrm flipV="1">
            <a:off x="3822972" y="2703991"/>
            <a:ext cx="1342242" cy="835715"/>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29F2E1E7-3267-104A-86C4-C376F57012D6}"/>
              </a:ext>
            </a:extLst>
          </p:cNvPr>
          <p:cNvCxnSpPr/>
          <p:nvPr/>
        </p:nvCxnSpPr>
        <p:spPr>
          <a:xfrm>
            <a:off x="4866406" y="2045233"/>
            <a:ext cx="597617" cy="1494473"/>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3203432F-AD01-5343-B7EA-69B7BF733328}"/>
              </a:ext>
            </a:extLst>
          </p:cNvPr>
          <p:cNvCxnSpPr/>
          <p:nvPr/>
        </p:nvCxnSpPr>
        <p:spPr>
          <a:xfrm flipV="1">
            <a:off x="5464022" y="2045232"/>
            <a:ext cx="298808" cy="1494474"/>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4F86873B-30EB-D54B-9C14-217F5BA2C50A}"/>
              </a:ext>
            </a:extLst>
          </p:cNvPr>
          <p:cNvCxnSpPr/>
          <p:nvPr/>
        </p:nvCxnSpPr>
        <p:spPr>
          <a:xfrm rot="240000">
            <a:off x="5748404" y="2045233"/>
            <a:ext cx="168079" cy="1343599"/>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B91C10D8-F13F-4344-AB8F-AC2340D532C3}"/>
              </a:ext>
            </a:extLst>
          </p:cNvPr>
          <p:cNvCxnSpPr/>
          <p:nvPr/>
        </p:nvCxnSpPr>
        <p:spPr>
          <a:xfrm flipV="1">
            <a:off x="5888501" y="2319553"/>
            <a:ext cx="154462" cy="1073504"/>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7E245BD8-A59C-8B4D-9066-9B23132C52A3}"/>
              </a:ext>
            </a:extLst>
          </p:cNvPr>
          <p:cNvCxnSpPr/>
          <p:nvPr/>
        </p:nvCxnSpPr>
        <p:spPr>
          <a:xfrm rot="21480000">
            <a:off x="6051745" y="2319553"/>
            <a:ext cx="9894" cy="933449"/>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68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121</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7" name="Straight Arrow Connector 36"/>
          <p:cNvCxnSpPr>
            <a:cxnSpLocks/>
          </p:cNvCxnSpPr>
          <p:nvPr/>
        </p:nvCxnSpPr>
        <p:spPr>
          <a:xfrm>
            <a:off x="5165214" y="2703991"/>
            <a:ext cx="298809" cy="835715"/>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FF8C51FA-3654-A141-BE7F-F7FFA36A39EA}"/>
              </a:ext>
            </a:extLst>
          </p:cNvPr>
          <p:cNvCxnSpPr>
            <a:cxnSpLocks/>
          </p:cNvCxnSpPr>
          <p:nvPr/>
        </p:nvCxnSpPr>
        <p:spPr>
          <a:xfrm flipV="1">
            <a:off x="3822972" y="2703991"/>
            <a:ext cx="1342242" cy="835715"/>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45" name="Group 44">
            <a:extLst>
              <a:ext uri="{FF2B5EF4-FFF2-40B4-BE49-F238E27FC236}">
                <a16:creationId xmlns:a16="http://schemas.microsoft.com/office/drawing/2014/main" id="{F71564E8-B9EA-5D43-9A87-E752E44E97CA}"/>
              </a:ext>
            </a:extLst>
          </p:cNvPr>
          <p:cNvGrpSpPr/>
          <p:nvPr/>
        </p:nvGrpSpPr>
        <p:grpSpPr>
          <a:xfrm rot="5400000">
            <a:off x="4918600" y="2930110"/>
            <a:ext cx="832258" cy="386933"/>
            <a:chOff x="2982825" y="3034031"/>
            <a:chExt cx="1905346" cy="1878778"/>
          </a:xfrm>
        </p:grpSpPr>
        <p:cxnSp>
          <p:nvCxnSpPr>
            <p:cNvPr id="59" name="Straight Arrow Connector 58">
              <a:extLst>
                <a:ext uri="{FF2B5EF4-FFF2-40B4-BE49-F238E27FC236}">
                  <a16:creationId xmlns:a16="http://schemas.microsoft.com/office/drawing/2014/main" id="{C1E705C6-0EAA-E04B-B24F-F0E49E7318EA}"/>
                </a:ext>
              </a:extLst>
            </p:cNvPr>
            <p:cNvCxnSpPr/>
            <p:nvPr/>
          </p:nvCxnSpPr>
          <p:spPr>
            <a:xfrm flipV="1">
              <a:off x="2982825"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BCA06E6F-AEF9-A846-8CF7-77F6958FCEC1}"/>
                </a:ext>
              </a:extLst>
            </p:cNvPr>
            <p:cNvCxnSpPr/>
            <p:nvPr/>
          </p:nvCxnSpPr>
          <p:spPr>
            <a:xfrm flipV="1">
              <a:off x="2982825" y="3034031"/>
              <a:ext cx="0" cy="1878777"/>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61" name="Group 60">
            <a:extLst>
              <a:ext uri="{FF2B5EF4-FFF2-40B4-BE49-F238E27FC236}">
                <a16:creationId xmlns:a16="http://schemas.microsoft.com/office/drawing/2014/main" id="{55C74FB8-456F-7A46-A4B9-C5DF56012E99}"/>
              </a:ext>
            </a:extLst>
          </p:cNvPr>
          <p:cNvGrpSpPr/>
          <p:nvPr/>
        </p:nvGrpSpPr>
        <p:grpSpPr>
          <a:xfrm rot="5400000">
            <a:off x="5297283" y="2537709"/>
            <a:ext cx="417138" cy="743658"/>
            <a:chOff x="2982825" y="3034031"/>
            <a:chExt cx="1905346" cy="1878778"/>
          </a:xfrm>
        </p:grpSpPr>
        <p:cxnSp>
          <p:nvCxnSpPr>
            <p:cNvPr id="62" name="Straight Arrow Connector 61">
              <a:extLst>
                <a:ext uri="{FF2B5EF4-FFF2-40B4-BE49-F238E27FC236}">
                  <a16:creationId xmlns:a16="http://schemas.microsoft.com/office/drawing/2014/main" id="{FAE3CF1A-6409-3646-8223-EAA3A5FAA551}"/>
                </a:ext>
              </a:extLst>
            </p:cNvPr>
            <p:cNvCxnSpPr/>
            <p:nvPr/>
          </p:nvCxnSpPr>
          <p:spPr>
            <a:xfrm flipV="1">
              <a:off x="2982825" y="4912808"/>
              <a:ext cx="1905346" cy="1"/>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D931CAB3-8784-204B-88BE-11BC311E3EBA}"/>
                </a:ext>
              </a:extLst>
            </p:cNvPr>
            <p:cNvCxnSpPr/>
            <p:nvPr/>
          </p:nvCxnSpPr>
          <p:spPr>
            <a:xfrm flipV="1">
              <a:off x="2982825" y="3034031"/>
              <a:ext cx="0" cy="1878777"/>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5FC31BFB-1C85-5742-9503-85318B11AEF2}"/>
              </a:ext>
            </a:extLst>
          </p:cNvPr>
          <p:cNvCxnSpPr>
            <a:cxnSpLocks/>
          </p:cNvCxnSpPr>
          <p:nvPr/>
        </p:nvCxnSpPr>
        <p:spPr>
          <a:xfrm>
            <a:off x="5141262" y="2729834"/>
            <a:ext cx="736419" cy="264363"/>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1A5B0CB5-65E5-8649-8EA4-5B5A6F2A838A}"/>
              </a:ext>
            </a:extLst>
          </p:cNvPr>
          <p:cNvCxnSpPr/>
          <p:nvPr/>
        </p:nvCxnSpPr>
        <p:spPr>
          <a:xfrm flipV="1">
            <a:off x="5464022" y="2045232"/>
            <a:ext cx="298808" cy="1494474"/>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578A00E0-7EEE-3D46-8E6C-87D387DBBFAF}"/>
              </a:ext>
            </a:extLst>
          </p:cNvPr>
          <p:cNvCxnSpPr/>
          <p:nvPr/>
        </p:nvCxnSpPr>
        <p:spPr>
          <a:xfrm rot="240000">
            <a:off x="5748404" y="2045233"/>
            <a:ext cx="168079" cy="1343599"/>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5B9A350E-15E0-B744-AEC4-D699FF1A7DED}"/>
              </a:ext>
            </a:extLst>
          </p:cNvPr>
          <p:cNvCxnSpPr/>
          <p:nvPr/>
        </p:nvCxnSpPr>
        <p:spPr>
          <a:xfrm flipV="1">
            <a:off x="5888501" y="2319553"/>
            <a:ext cx="154462" cy="1073504"/>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18B134DF-065B-294F-93D6-B20EE8C90771}"/>
              </a:ext>
            </a:extLst>
          </p:cNvPr>
          <p:cNvCxnSpPr/>
          <p:nvPr/>
        </p:nvCxnSpPr>
        <p:spPr>
          <a:xfrm rot="21480000">
            <a:off x="6051745" y="2319553"/>
            <a:ext cx="9894" cy="933449"/>
          </a:xfrm>
          <a:prstGeom prst="straightConnector1">
            <a:avLst/>
          </a:prstGeom>
          <a:ln>
            <a:solidFill>
              <a:srgbClr val="0000FF">
                <a:alpha val="27000"/>
              </a:srgb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74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122</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FF8C51FA-3654-A141-BE7F-F7FFA36A39EA}"/>
              </a:ext>
            </a:extLst>
          </p:cNvPr>
          <p:cNvCxnSpPr>
            <a:cxnSpLocks/>
          </p:cNvCxnSpPr>
          <p:nvPr/>
        </p:nvCxnSpPr>
        <p:spPr>
          <a:xfrm flipV="1">
            <a:off x="3822972" y="2703991"/>
            <a:ext cx="1342242" cy="835715"/>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0E5A89B-3389-FB41-8AE4-980053EB4FD6}"/>
              </a:ext>
            </a:extLst>
          </p:cNvPr>
          <p:cNvCxnSpPr>
            <a:cxnSpLocks/>
          </p:cNvCxnSpPr>
          <p:nvPr/>
        </p:nvCxnSpPr>
        <p:spPr>
          <a:xfrm>
            <a:off x="5141262" y="2729834"/>
            <a:ext cx="736419" cy="264363"/>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09ACF8D-4440-8A4A-BD98-A4C19BE24F3B}"/>
              </a:ext>
            </a:extLst>
          </p:cNvPr>
          <p:cNvCxnSpPr>
            <a:cxnSpLocks/>
          </p:cNvCxnSpPr>
          <p:nvPr/>
        </p:nvCxnSpPr>
        <p:spPr>
          <a:xfrm flipV="1">
            <a:off x="5850229" y="2589089"/>
            <a:ext cx="245771" cy="381884"/>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grpSp>
        <p:nvGrpSpPr>
          <p:cNvPr id="42" name="Group 41">
            <a:extLst>
              <a:ext uri="{FF2B5EF4-FFF2-40B4-BE49-F238E27FC236}">
                <a16:creationId xmlns:a16="http://schemas.microsoft.com/office/drawing/2014/main" id="{88CFFB42-E984-5E45-8E59-E8B488D59346}"/>
              </a:ext>
            </a:extLst>
          </p:cNvPr>
          <p:cNvGrpSpPr/>
          <p:nvPr/>
        </p:nvGrpSpPr>
        <p:grpSpPr>
          <a:xfrm>
            <a:off x="5834141" y="2598247"/>
            <a:ext cx="261860" cy="381884"/>
            <a:chOff x="2982825" y="3034031"/>
            <a:chExt cx="1905346" cy="1878778"/>
          </a:xfrm>
        </p:grpSpPr>
        <p:cxnSp>
          <p:nvCxnSpPr>
            <p:cNvPr id="43" name="Straight Arrow Connector 42">
              <a:extLst>
                <a:ext uri="{FF2B5EF4-FFF2-40B4-BE49-F238E27FC236}">
                  <a16:creationId xmlns:a16="http://schemas.microsoft.com/office/drawing/2014/main" id="{C4A15CA7-5804-0849-8A78-7ABAF920EAAE}"/>
                </a:ext>
              </a:extLst>
            </p:cNvPr>
            <p:cNvCxnSpPr/>
            <p:nvPr/>
          </p:nvCxnSpPr>
          <p:spPr>
            <a:xfrm flipV="1">
              <a:off x="2982825" y="4912808"/>
              <a:ext cx="1905346" cy="1"/>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BD8719E9-6771-0446-9509-FC04AF873AD4}"/>
                </a:ext>
              </a:extLst>
            </p:cNvPr>
            <p:cNvCxnSpPr/>
            <p:nvPr/>
          </p:nvCxnSpPr>
          <p:spPr>
            <a:xfrm flipV="1">
              <a:off x="2982825" y="3034031"/>
              <a:ext cx="0" cy="1878777"/>
            </a:xfrm>
            <a:prstGeom prst="straightConnector1">
              <a:avLst/>
            </a:prstGeom>
            <a:ln>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grpSp>
        <p:nvGrpSpPr>
          <p:cNvPr id="52" name="Group 51">
            <a:extLst>
              <a:ext uri="{FF2B5EF4-FFF2-40B4-BE49-F238E27FC236}">
                <a16:creationId xmlns:a16="http://schemas.microsoft.com/office/drawing/2014/main" id="{B9D9663D-1E34-C947-9A09-7CEA45E1C67D}"/>
              </a:ext>
            </a:extLst>
          </p:cNvPr>
          <p:cNvGrpSpPr/>
          <p:nvPr/>
        </p:nvGrpSpPr>
        <p:grpSpPr>
          <a:xfrm>
            <a:off x="5829137" y="2739579"/>
            <a:ext cx="426877" cy="250298"/>
            <a:chOff x="2982825" y="3034031"/>
            <a:chExt cx="1905346" cy="1878778"/>
          </a:xfrm>
        </p:grpSpPr>
        <p:cxnSp>
          <p:nvCxnSpPr>
            <p:cNvPr id="53" name="Straight Arrow Connector 52">
              <a:extLst>
                <a:ext uri="{FF2B5EF4-FFF2-40B4-BE49-F238E27FC236}">
                  <a16:creationId xmlns:a16="http://schemas.microsoft.com/office/drawing/2014/main" id="{CF1E8545-7ED8-BA4C-AFF2-A8878338FA88}"/>
                </a:ext>
              </a:extLst>
            </p:cNvPr>
            <p:cNvCxnSpPr/>
            <p:nvPr/>
          </p:nvCxnSpPr>
          <p:spPr>
            <a:xfrm flipV="1">
              <a:off x="2982825" y="4912808"/>
              <a:ext cx="1905346" cy="1"/>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29313EBD-7FCD-B640-81A7-07B8D4483912}"/>
                </a:ext>
              </a:extLst>
            </p:cNvPr>
            <p:cNvCxnSpPr/>
            <p:nvPr/>
          </p:nvCxnSpPr>
          <p:spPr>
            <a:xfrm flipV="1">
              <a:off x="2982825" y="3034031"/>
              <a:ext cx="0" cy="1878777"/>
            </a:xfrm>
            <a:prstGeom prst="straightConnector1">
              <a:avLst/>
            </a:prstGeom>
            <a:ln>
              <a:solidFill>
                <a:schemeClr val="accent2"/>
              </a:solidFill>
              <a:tailEnd type="arrow"/>
            </a:ln>
          </p:spPr>
          <p:style>
            <a:lnRef idx="3">
              <a:schemeClr val="accent1"/>
            </a:lnRef>
            <a:fillRef idx="0">
              <a:schemeClr val="accent1"/>
            </a:fillRef>
            <a:effectRef idx="2">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AC02A47C-88AC-204A-A73A-AE89A9F02401}"/>
              </a:ext>
            </a:extLst>
          </p:cNvPr>
          <p:cNvCxnSpPr>
            <a:cxnSpLocks/>
            <a:endCxn id="36" idx="1"/>
          </p:cNvCxnSpPr>
          <p:nvPr/>
        </p:nvCxnSpPr>
        <p:spPr>
          <a:xfrm flipV="1">
            <a:off x="5833085" y="2869319"/>
            <a:ext cx="381162" cy="120558"/>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992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 Rates</a:t>
            </a:r>
          </a:p>
        </p:txBody>
      </p:sp>
      <p:sp>
        <p:nvSpPr>
          <p:cNvPr id="38" name="Content Placeholder 37"/>
          <p:cNvSpPr>
            <a:spLocks noGrp="1"/>
          </p:cNvSpPr>
          <p:nvPr>
            <p:ph idx="1"/>
          </p:nvPr>
        </p:nvSpPr>
        <p:spPr>
          <a:xfrm>
            <a:off x="1981200" y="5039221"/>
            <a:ext cx="8229600" cy="1323977"/>
          </a:xfrm>
        </p:spPr>
        <p:txBody>
          <a:bodyPr>
            <a:noAutofit/>
          </a:bodyPr>
          <a:lstStyle/>
          <a:p>
            <a:r>
              <a:rPr lang="en-US" sz="2600" dirty="0"/>
              <a:t>Oscillations along vertical direction</a:t>
            </a:r>
          </a:p>
          <a:p>
            <a:pPr lvl="1"/>
            <a:r>
              <a:rPr lang="en-US" sz="2400" dirty="0"/>
              <a:t>Learning must be slower along parameter 2</a:t>
            </a:r>
          </a:p>
          <a:p>
            <a:r>
              <a:rPr lang="en-US" sz="2600" dirty="0"/>
              <a:t>Use a different learning rate for each parameter?</a:t>
            </a:r>
          </a:p>
        </p:txBody>
      </p:sp>
      <p:sp>
        <p:nvSpPr>
          <p:cNvPr id="3" name="Slide Number Placeholder 2"/>
          <p:cNvSpPr>
            <a:spLocks noGrp="1"/>
          </p:cNvSpPr>
          <p:nvPr>
            <p:ph type="sldNum" sz="quarter" idx="12"/>
          </p:nvPr>
        </p:nvSpPr>
        <p:spPr/>
        <p:txBody>
          <a:bodyPr/>
          <a:lstStyle/>
          <a:p>
            <a:fld id="{82BAABBF-CE1E-8A4C-92D8-393D0291D808}" type="slidenum">
              <a:rPr lang="en-US" smtClean="0"/>
              <a:t>123</a:t>
            </a:fld>
            <a:endParaRPr lang="en-US"/>
          </a:p>
        </p:txBody>
      </p:sp>
      <p:cxnSp>
        <p:nvCxnSpPr>
          <p:cNvPr id="39" name="Straight Arrow Connector 38"/>
          <p:cNvCxnSpPr/>
          <p:nvPr/>
        </p:nvCxnSpPr>
        <p:spPr>
          <a:xfrm flipV="1">
            <a:off x="2289738" y="4497641"/>
            <a:ext cx="792106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p:nvPr/>
        </p:nvCxnSpPr>
        <p:spPr>
          <a:xfrm flipV="1">
            <a:off x="2289740" y="1561363"/>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grpSp>
        <p:nvGrpSpPr>
          <p:cNvPr id="29" name="Group 28"/>
          <p:cNvGrpSpPr>
            <a:grpSpLocks noChangeAspect="1"/>
          </p:cNvGrpSpPr>
          <p:nvPr/>
        </p:nvGrpSpPr>
        <p:grpSpPr>
          <a:xfrm>
            <a:off x="2763925" y="1561363"/>
            <a:ext cx="6953805" cy="2719194"/>
            <a:chOff x="1663090" y="1797052"/>
            <a:chExt cx="5794853" cy="2265995"/>
          </a:xfrm>
        </p:grpSpPr>
        <p:sp>
          <p:nvSpPr>
            <p:cNvPr id="30" name="Oval 29"/>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Oval 35"/>
          <p:cNvSpPr/>
          <p:nvPr/>
        </p:nvSpPr>
        <p:spPr>
          <a:xfrm>
            <a:off x="6192367" y="2847893"/>
            <a:ext cx="149404" cy="146304"/>
          </a:xfrm>
          <a:prstGeom prst="ellipse">
            <a:avLst/>
          </a:prstGeom>
          <a:solidFill>
            <a:srgbClr val="FF6600"/>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a:off x="5701746" y="4795937"/>
            <a:ext cx="950471" cy="0"/>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p:nvPr/>
        </p:nvCxnSpPr>
        <p:spPr>
          <a:xfrm flipH="1" flipV="1">
            <a:off x="1948631" y="2703991"/>
            <a:ext cx="15876" cy="1433484"/>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rot="20236250">
            <a:off x="1251541" y="2259290"/>
            <a:ext cx="1394180" cy="461665"/>
          </a:xfrm>
          <a:prstGeom prst="rect">
            <a:avLst/>
          </a:prstGeom>
          <a:noFill/>
        </p:spPr>
        <p:txBody>
          <a:bodyPr wrap="square" rtlCol="0">
            <a:spAutoFit/>
          </a:bodyPr>
          <a:lstStyle/>
          <a:p>
            <a:pPr algn="ctr"/>
            <a:r>
              <a:rPr lang="en-US" sz="2400" dirty="0"/>
              <a:t>Slow</a:t>
            </a:r>
            <a:endParaRPr lang="en-US" dirty="0"/>
          </a:p>
        </p:txBody>
      </p:sp>
      <p:sp>
        <p:nvSpPr>
          <p:cNvPr id="50" name="TextBox 49"/>
          <p:cNvSpPr txBox="1"/>
          <p:nvPr/>
        </p:nvSpPr>
        <p:spPr>
          <a:xfrm rot="20151943">
            <a:off x="6341771" y="4583323"/>
            <a:ext cx="1394180" cy="461665"/>
          </a:xfrm>
          <a:prstGeom prst="rect">
            <a:avLst/>
          </a:prstGeom>
          <a:noFill/>
        </p:spPr>
        <p:txBody>
          <a:bodyPr wrap="square" rtlCol="0">
            <a:spAutoFit/>
          </a:bodyPr>
          <a:lstStyle/>
          <a:p>
            <a:pPr algn="ctr"/>
            <a:r>
              <a:rPr lang="en-US" sz="2400" dirty="0"/>
              <a:t>Fast</a:t>
            </a: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58907AA-CA1C-0740-9EC2-56F5AB944F24}"/>
                  </a:ext>
                </a:extLst>
              </p:cNvPr>
              <p:cNvSpPr txBox="1"/>
              <p:nvPr/>
            </p:nvSpPr>
            <p:spPr>
              <a:xfrm>
                <a:off x="5975100" y="116211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47" name="TextBox 46">
                <a:extLst>
                  <a:ext uri="{FF2B5EF4-FFF2-40B4-BE49-F238E27FC236}">
                    <a16:creationId xmlns:a16="http://schemas.microsoft.com/office/drawing/2014/main" id="{A58907AA-CA1C-0740-9EC2-56F5AB944F24}"/>
                  </a:ext>
                </a:extLst>
              </p:cNvPr>
              <p:cNvSpPr txBox="1">
                <a:spLocks noRot="1" noChangeAspect="1" noMove="1" noResize="1" noEditPoints="1" noAdjustHandles="1" noChangeArrowheads="1" noChangeShapeType="1" noTextEdit="1"/>
              </p:cNvSpPr>
              <p:nvPr/>
            </p:nvSpPr>
            <p:spPr>
              <a:xfrm>
                <a:off x="5975100" y="1162117"/>
                <a:ext cx="733342" cy="338554"/>
              </a:xfrm>
              <a:prstGeom prst="rect">
                <a:avLst/>
              </a:prstGeom>
              <a:blipFill>
                <a:blip r:embed="rId3"/>
                <a:stretch>
                  <a:fillRect l="-6780" r="-13559"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0467F33-0793-BD40-ABA8-7D16F7CB945D}"/>
                  </a:ext>
                </a:extLst>
              </p:cNvPr>
              <p:cNvSpPr txBox="1"/>
              <p:nvPr/>
            </p:nvSpPr>
            <p:spPr>
              <a:xfrm rot="16200000">
                <a:off x="1702348" y="1609255"/>
                <a:ext cx="42473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2</m:t>
                          </m:r>
                        </m:sub>
                      </m:sSub>
                    </m:oMath>
                  </m:oMathPara>
                </a14:m>
                <a:endParaRPr lang="en-US" sz="2200" dirty="0"/>
              </a:p>
            </p:txBody>
          </p:sp>
        </mc:Choice>
        <mc:Fallback xmlns="">
          <p:sp>
            <p:nvSpPr>
              <p:cNvPr id="48" name="TextBox 47">
                <a:extLst>
                  <a:ext uri="{FF2B5EF4-FFF2-40B4-BE49-F238E27FC236}">
                    <a16:creationId xmlns:a16="http://schemas.microsoft.com/office/drawing/2014/main" id="{80467F33-0793-BD40-ABA8-7D16F7CB945D}"/>
                  </a:ext>
                </a:extLst>
              </p:cNvPr>
              <p:cNvSpPr txBox="1">
                <a:spLocks noRot="1" noChangeAspect="1" noMove="1" noResize="1" noEditPoints="1" noAdjustHandles="1" noChangeArrowheads="1" noChangeShapeType="1" noTextEdit="1"/>
              </p:cNvSpPr>
              <p:nvPr/>
            </p:nvSpPr>
            <p:spPr>
              <a:xfrm rot="16200000">
                <a:off x="1702348" y="1609255"/>
                <a:ext cx="424732" cy="338554"/>
              </a:xfrm>
              <a:prstGeom prst="rect">
                <a:avLst/>
              </a:prstGeom>
              <a:blipFill>
                <a:blip r:embed="rId4"/>
                <a:stretch>
                  <a:fillRect t="-5714" r="-14286"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C0A4048-5302-C349-B71F-330732894E47}"/>
                  </a:ext>
                </a:extLst>
              </p:cNvPr>
              <p:cNvSpPr txBox="1"/>
              <p:nvPr/>
            </p:nvSpPr>
            <p:spPr>
              <a:xfrm>
                <a:off x="9717730" y="4644878"/>
                <a:ext cx="4181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𝑊</m:t>
                          </m:r>
                        </m:e>
                        <m:sub>
                          <m:r>
                            <a:rPr lang="en-CA" sz="2200" b="0" i="1" smtClean="0">
                              <a:latin typeface="Cambria Math" panose="02040503050406030204" pitchFamily="18" charset="0"/>
                            </a:rPr>
                            <m:t>1</m:t>
                          </m:r>
                        </m:sub>
                      </m:sSub>
                    </m:oMath>
                  </m:oMathPara>
                </a14:m>
                <a:endParaRPr lang="en-US" sz="2200" dirty="0"/>
              </a:p>
            </p:txBody>
          </p:sp>
        </mc:Choice>
        <mc:Fallback xmlns="">
          <p:sp>
            <p:nvSpPr>
              <p:cNvPr id="51" name="TextBox 50">
                <a:extLst>
                  <a:ext uri="{FF2B5EF4-FFF2-40B4-BE49-F238E27FC236}">
                    <a16:creationId xmlns:a16="http://schemas.microsoft.com/office/drawing/2014/main" id="{FC0A4048-5302-C349-B71F-330732894E47}"/>
                  </a:ext>
                </a:extLst>
              </p:cNvPr>
              <p:cNvSpPr txBox="1">
                <a:spLocks noRot="1" noChangeAspect="1" noMove="1" noResize="1" noEditPoints="1" noAdjustHandles="1" noChangeArrowheads="1" noChangeShapeType="1" noTextEdit="1"/>
              </p:cNvSpPr>
              <p:nvPr/>
            </p:nvSpPr>
            <p:spPr>
              <a:xfrm>
                <a:off x="9717730" y="4644878"/>
                <a:ext cx="418191" cy="338554"/>
              </a:xfrm>
              <a:prstGeom prst="rect">
                <a:avLst/>
              </a:prstGeom>
              <a:blipFill>
                <a:blip r:embed="rId5"/>
                <a:stretch>
                  <a:fillRect l="-14706" r="-5882" b="-14815"/>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FF8C51FA-3654-A141-BE7F-F7FFA36A39EA}"/>
              </a:ext>
            </a:extLst>
          </p:cNvPr>
          <p:cNvCxnSpPr>
            <a:cxnSpLocks/>
          </p:cNvCxnSpPr>
          <p:nvPr/>
        </p:nvCxnSpPr>
        <p:spPr>
          <a:xfrm flipV="1">
            <a:off x="3822972" y="2703991"/>
            <a:ext cx="1342242" cy="835715"/>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0E5A89B-3389-FB41-8AE4-980053EB4FD6}"/>
              </a:ext>
            </a:extLst>
          </p:cNvPr>
          <p:cNvCxnSpPr>
            <a:cxnSpLocks/>
          </p:cNvCxnSpPr>
          <p:nvPr/>
        </p:nvCxnSpPr>
        <p:spPr>
          <a:xfrm>
            <a:off x="5141262" y="2729834"/>
            <a:ext cx="736419" cy="264363"/>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AC02A47C-88AC-204A-A73A-AE89A9F02401}"/>
              </a:ext>
            </a:extLst>
          </p:cNvPr>
          <p:cNvCxnSpPr>
            <a:cxnSpLocks/>
            <a:endCxn id="36" idx="1"/>
          </p:cNvCxnSpPr>
          <p:nvPr/>
        </p:nvCxnSpPr>
        <p:spPr>
          <a:xfrm flipV="1">
            <a:off x="5877681" y="2869319"/>
            <a:ext cx="336566" cy="124878"/>
          </a:xfrm>
          <a:prstGeom prst="straightConnector1">
            <a:avLst/>
          </a:prstGeom>
          <a:ln>
            <a:solidFill>
              <a:srgbClr val="0000FF"/>
            </a:solidFill>
            <a:prstDash val="dash"/>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3063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3" name="Content Placeholder 2"/>
          <p:cNvSpPr>
            <a:spLocks noGrp="1"/>
          </p:cNvSpPr>
          <p:nvPr>
            <p:ph idx="1"/>
          </p:nvPr>
        </p:nvSpPr>
        <p:spPr>
          <a:xfrm>
            <a:off x="563218" y="1166018"/>
            <a:ext cx="8229601" cy="4525963"/>
          </a:xfrm>
        </p:spPr>
        <p:txBody>
          <a:bodyPr/>
          <a:lstStyle/>
          <a:p>
            <a:pPr marL="342900" indent="-342900">
              <a:buFont typeface="Arial" charset="0"/>
              <a:buChar char="•"/>
            </a:pPr>
            <a:r>
              <a:rPr lang="en-US" sz="2400" dirty="0"/>
              <a:t>Accumulate squared gradients:</a:t>
            </a:r>
            <a:br>
              <a:rPr lang="en-US" sz="2400" dirty="0"/>
            </a:br>
            <a:br>
              <a:rPr lang="en-US" sz="2400" dirty="0"/>
            </a:br>
            <a:endParaRPr lang="en-US" sz="2400" dirty="0"/>
          </a:p>
          <a:p>
            <a:pPr marL="342900" indent="-342900">
              <a:buFont typeface="Arial" charset="0"/>
              <a:buChar char="•"/>
            </a:pPr>
            <a:r>
              <a:rPr lang="en-US" sz="2400" dirty="0"/>
              <a:t>Update each parameter:</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Greater progress along gently sloped directions</a:t>
            </a:r>
          </a:p>
          <a:p>
            <a:pPr marL="342900" indent="-342900">
              <a:buFont typeface="Arial" charset="0"/>
              <a:buChar char="•"/>
            </a:pPr>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124</a:t>
            </a:fld>
            <a:endParaRPr lang="en-US"/>
          </a:p>
        </p:txBody>
      </p:sp>
      <p:graphicFrame>
        <p:nvGraphicFramePr>
          <p:cNvPr id="10" name="Object 9"/>
          <p:cNvGraphicFramePr>
            <a:graphicFrameLocks noChangeAspect="1"/>
          </p:cNvGraphicFramePr>
          <p:nvPr/>
        </p:nvGraphicFramePr>
        <p:xfrm>
          <a:off x="5086971" y="1665381"/>
          <a:ext cx="1657350" cy="654050"/>
        </p:xfrm>
        <a:graphic>
          <a:graphicData uri="http://schemas.openxmlformats.org/presentationml/2006/ole">
            <mc:AlternateContent xmlns:mc="http://schemas.openxmlformats.org/markup-compatibility/2006">
              <mc:Choice xmlns:v="urn:schemas-microsoft-com:vml" Requires="v">
                <p:oleObj spid="_x0000_s22539" name="Equation" r:id="rId4" imgW="609600" imgH="241300" progId="Equation.3">
                  <p:embed/>
                </p:oleObj>
              </mc:Choice>
              <mc:Fallback>
                <p:oleObj name="Equation" r:id="rId4" imgW="609600" imgH="241300" progId="Equation.3">
                  <p:embed/>
                  <p:pic>
                    <p:nvPicPr>
                      <p:cNvPr id="10" name="Object 9"/>
                      <p:cNvPicPr/>
                      <p:nvPr/>
                    </p:nvPicPr>
                    <p:blipFill>
                      <a:blip r:embed="rId5"/>
                      <a:stretch>
                        <a:fillRect/>
                      </a:stretch>
                    </p:blipFill>
                    <p:spPr>
                      <a:xfrm>
                        <a:off x="5086971" y="1665381"/>
                        <a:ext cx="1657350" cy="65405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BB594D08-05D3-AA45-A66C-56479E3029FA}"/>
              </a:ext>
            </a:extLst>
          </p:cNvPr>
          <p:cNvPicPr>
            <a:picLocks noChangeAspect="1"/>
          </p:cNvPicPr>
          <p:nvPr/>
        </p:nvPicPr>
        <p:blipFill>
          <a:blip r:embed="rId6"/>
          <a:stretch>
            <a:fillRect/>
          </a:stretch>
        </p:blipFill>
        <p:spPr>
          <a:xfrm>
            <a:off x="3860460" y="3104261"/>
            <a:ext cx="3324825" cy="752044"/>
          </a:xfrm>
          <a:prstGeom prst="rect">
            <a:avLst/>
          </a:prstGeom>
        </p:spPr>
      </p:pic>
      <mc:AlternateContent xmlns:mc="http://schemas.openxmlformats.org/markup-compatibility/2006" xmlns:a14="http://schemas.microsoft.com/office/drawing/2010/main">
        <mc:Choice Requires="a14">
          <p:sp>
            <p:nvSpPr>
              <p:cNvPr id="12" name="Rounded Rectangular Callout 11"/>
              <p:cNvSpPr/>
              <p:nvPr/>
            </p:nvSpPr>
            <p:spPr>
              <a:xfrm>
                <a:off x="7772401" y="1430880"/>
                <a:ext cx="3681047" cy="719477"/>
              </a:xfrm>
              <a:prstGeom prst="wedgeRoundRectCallout">
                <a:avLst>
                  <a:gd name="adj1" fmla="val -76707"/>
                  <a:gd name="adj2" fmla="val 4638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 xmlns:m="http://schemas.openxmlformats.org/officeDocument/2006/math">
                    <m:r>
                      <a:rPr lang="en-US" sz="2000" b="0" i="1" smtClean="0">
                        <a:latin typeface="Cambria Math" charset="0"/>
                      </a:rPr>
                      <m:t>𝑔</m:t>
                    </m:r>
                    <m:r>
                      <a:rPr lang="en-US" sz="2000" b="0" i="1" smtClean="0">
                        <a:latin typeface="Cambria Math" charset="0"/>
                      </a:rPr>
                      <m:t> </m:t>
                    </m:r>
                  </m:oMath>
                </a14:m>
                <a:r>
                  <a:rPr lang="en-US" sz="2000" dirty="0"/>
                  <a:t>is the gradient</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7772401" y="1430880"/>
                <a:ext cx="3681047" cy="719477"/>
              </a:xfrm>
              <a:prstGeom prst="wedgeRoundRectCallout">
                <a:avLst>
                  <a:gd name="adj1" fmla="val -76707"/>
                  <a:gd name="adj2" fmla="val 46385"/>
                  <a:gd name="adj3" fmla="val 16667"/>
                </a:avLst>
              </a:prstGeom>
              <a:blipFill rotWithShape="0">
                <a:blip r:embed="rId7"/>
                <a:stretch>
                  <a:fillRect/>
                </a:stretch>
              </a:blipFill>
            </p:spPr>
            <p:txBody>
              <a:bodyPr/>
              <a:lstStyle/>
              <a:p>
                <a:r>
                  <a:rPr lang="en-US">
                    <a:noFill/>
                  </a:rPr>
                  <a:t> </a:t>
                </a:r>
              </a:p>
            </p:txBody>
          </p:sp>
        </mc:Fallback>
      </mc:AlternateContent>
      <p:sp>
        <p:nvSpPr>
          <p:cNvPr id="13" name="Rounded Rectangular Callout 12"/>
          <p:cNvSpPr/>
          <p:nvPr/>
        </p:nvSpPr>
        <p:spPr>
          <a:xfrm>
            <a:off x="8032111" y="3856305"/>
            <a:ext cx="3681047" cy="719477"/>
          </a:xfrm>
          <a:prstGeom prst="wedgeRoundRectCallout">
            <a:avLst>
              <a:gd name="adj1" fmla="val -81456"/>
              <a:gd name="adj2" fmla="val -52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a:solidFill>
                  <a:srgbClr val="0000FF"/>
                </a:solidFill>
              </a:rPr>
              <a:t>Inversely proportional to cumulative squared gradient</a:t>
            </a:r>
          </a:p>
        </p:txBody>
      </p:sp>
    </p:spTree>
    <p:extLst>
      <p:ext uri="{BB962C8B-B14F-4D97-AF65-F5344CB8AC3E}">
        <p14:creationId xmlns:p14="http://schemas.microsoft.com/office/powerpoint/2010/main" val="18148244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AdaGrad</a:t>
            </a:r>
            <a:endParaRPr lang="en-US" dirty="0"/>
          </a:p>
        </p:txBody>
      </p:sp>
      <p:sp>
        <p:nvSpPr>
          <p:cNvPr id="6" name="Slide Number Placeholder 5"/>
          <p:cNvSpPr>
            <a:spLocks noGrp="1"/>
          </p:cNvSpPr>
          <p:nvPr>
            <p:ph type="sldNum" sz="quarter" idx="12"/>
          </p:nvPr>
        </p:nvSpPr>
        <p:spPr/>
        <p:txBody>
          <a:bodyPr/>
          <a:lstStyle/>
          <a:p>
            <a:fld id="{82BAABBF-CE1E-8A4C-92D8-393D0291D808}" type="slidenum">
              <a:rPr lang="en-US" smtClean="0"/>
              <a:t>125</a:t>
            </a:fld>
            <a:endParaRPr lang="en-US"/>
          </a:p>
        </p:txBody>
      </p:sp>
      <p:grpSp>
        <p:nvGrpSpPr>
          <p:cNvPr id="7" name="Group 6"/>
          <p:cNvGrpSpPr/>
          <p:nvPr/>
        </p:nvGrpSpPr>
        <p:grpSpPr>
          <a:xfrm>
            <a:off x="954968" y="1657369"/>
            <a:ext cx="10082000" cy="1269578"/>
            <a:chOff x="954968" y="1657369"/>
            <a:chExt cx="10082000" cy="1269578"/>
          </a:xfrm>
        </p:grpSpPr>
        <p:sp>
          <p:nvSpPr>
            <p:cNvPr id="17" name="Rectangle 16"/>
            <p:cNvSpPr/>
            <p:nvPr/>
          </p:nvSpPr>
          <p:spPr>
            <a:xfrm>
              <a:off x="954968" y="1657369"/>
              <a:ext cx="10082000" cy="1269578"/>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6566F7-845E-B646-9A43-27EFA551E58E}"/>
                    </a:ext>
                  </a:extLst>
                </p:cNvPr>
                <p:cNvSpPr txBox="1"/>
                <p:nvPr/>
              </p:nvSpPr>
              <p:spPr>
                <a:xfrm>
                  <a:off x="954968" y="1657369"/>
                  <a:ext cx="5661935" cy="1269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400" b="0" i="1" smtClean="0">
                            <a:latin typeface="Cambria Math" panose="02040503050406030204" pitchFamily="18" charset="0"/>
                          </a:rPr>
                          <m:t>𝑔</m:t>
                        </m:r>
                        <m:r>
                          <a:rPr lang="en-CA" sz="3400" b="0" i="1" smtClean="0">
                            <a:latin typeface="Cambria Math" panose="02040503050406030204" pitchFamily="18" charset="0"/>
                          </a:rPr>
                          <m:t>= </m:t>
                        </m:r>
                        <m:f>
                          <m:fPr>
                            <m:ctrlPr>
                              <a:rPr lang="en-CA" sz="3400" b="0" i="1" smtClean="0">
                                <a:latin typeface="Cambria Math" panose="02040503050406030204" pitchFamily="18" charset="0"/>
                              </a:rPr>
                            </m:ctrlPr>
                          </m:fPr>
                          <m:num>
                            <m:r>
                              <a:rPr lang="en-CA" sz="3400" b="0" i="1" smtClean="0">
                                <a:latin typeface="Cambria Math" panose="02040503050406030204" pitchFamily="18" charset="0"/>
                              </a:rPr>
                              <m:t>1</m:t>
                            </m:r>
                          </m:num>
                          <m:den>
                            <m:r>
                              <a:rPr lang="en-CA" sz="3400" b="0" i="1" smtClean="0">
                                <a:latin typeface="Cambria Math" panose="02040503050406030204" pitchFamily="18" charset="0"/>
                              </a:rPr>
                              <m:t>𝑚</m:t>
                            </m:r>
                          </m:den>
                        </m:f>
                        <m:nary>
                          <m:naryPr>
                            <m:chr m:val="∑"/>
                            <m:supHide m:val="on"/>
                            <m:ctrlPr>
                              <a:rPr lang="en-CA" sz="3400" b="0" i="1" smtClean="0">
                                <a:latin typeface="Cambria Math" panose="02040503050406030204" pitchFamily="18" charset="0"/>
                              </a:rPr>
                            </m:ctrlPr>
                          </m:naryPr>
                          <m:sub>
                            <m:r>
                              <m:rPr>
                                <m:brk m:alnAt="7"/>
                              </m:rPr>
                              <a:rPr lang="en-CA" sz="3400" b="0" i="1" smtClean="0">
                                <a:latin typeface="Cambria Math" panose="02040503050406030204" pitchFamily="18" charset="0"/>
                              </a:rPr>
                              <m:t>𝑖</m:t>
                            </m:r>
                          </m:sub>
                          <m:sup/>
                          <m:e>
                            <m:sSub>
                              <m:sSubPr>
                                <m:ctrlPr>
                                  <a:rPr lang="en-CA" sz="3400" b="0" i="1" smtClean="0">
                                    <a:latin typeface="Cambria Math" panose="02040503050406030204" pitchFamily="18" charset="0"/>
                                  </a:rPr>
                                </m:ctrlPr>
                              </m:sSubPr>
                              <m:e>
                                <m:r>
                                  <a:rPr lang="en-CA" sz="3400" i="1">
                                    <a:latin typeface="Cambria Math" panose="02040503050406030204" pitchFamily="18" charset="0"/>
                                    <a:ea typeface="Cambria Math" panose="02040503050406030204" pitchFamily="18" charset="0"/>
                                  </a:rPr>
                                  <m:t>𝛻</m:t>
                                </m:r>
                              </m:e>
                              <m:sub>
                                <m:r>
                                  <a:rPr lang="en-CA" sz="3400" b="0" i="1" smtClean="0">
                                    <a:latin typeface="Cambria Math" panose="02040503050406030204" pitchFamily="18" charset="0"/>
                                  </a:rPr>
                                  <m:t>𝑊</m:t>
                                </m:r>
                              </m:sub>
                            </m:sSub>
                            <m:r>
                              <a:rPr lang="en-CA" sz="3400" b="0" i="1" smtClean="0">
                                <a:latin typeface="Cambria Math" panose="02040503050406030204" pitchFamily="18" charset="0"/>
                              </a:rPr>
                              <m:t>𝐿</m:t>
                            </m:r>
                            <m:r>
                              <a:rPr lang="en-CA" sz="3400" b="0" i="1" smtClean="0">
                                <a:latin typeface="Cambria Math" panose="02040503050406030204" pitchFamily="18" charset="0"/>
                              </a:rPr>
                              <m:t>(</m:t>
                            </m:r>
                            <m:r>
                              <a:rPr lang="en-CA" sz="3400" b="0" i="1" smtClean="0">
                                <a:latin typeface="Cambria Math" panose="02040503050406030204" pitchFamily="18" charset="0"/>
                              </a:rPr>
                              <m:t>𝑓</m:t>
                            </m:r>
                            <m:d>
                              <m:dPr>
                                <m:ctrlPr>
                                  <a:rPr lang="en-CA" sz="3400" b="0" i="1" smtClean="0">
                                    <a:latin typeface="Cambria Math" panose="02040503050406030204" pitchFamily="18" charset="0"/>
                                  </a:rPr>
                                </m:ctrlPr>
                              </m:dPr>
                              <m:e>
                                <m:sSub>
                                  <m:sSubPr>
                                    <m:ctrlPr>
                                      <a:rPr lang="en-US" sz="3400" b="0" i="1" smtClean="0">
                                        <a:latin typeface="Cambria Math" panose="02040503050406030204" pitchFamily="18" charset="0"/>
                                      </a:rPr>
                                    </m:ctrlPr>
                                  </m:sSubPr>
                                  <m:e>
                                    <m:r>
                                      <a:rPr lang="en-US" sz="3400" b="0" i="1" smtClean="0">
                                        <a:latin typeface="Cambria Math" charset="0"/>
                                      </a:rPr>
                                      <m:t>𝑥</m:t>
                                    </m:r>
                                  </m:e>
                                  <m:sub>
                                    <m:r>
                                      <a:rPr lang="en-US" sz="3400" b="0" i="1" smtClean="0">
                                        <a:latin typeface="Cambria Math" charset="0"/>
                                      </a:rPr>
                                      <m:t>𝑖</m:t>
                                    </m:r>
                                  </m:sub>
                                </m:sSub>
                                <m:r>
                                  <a:rPr lang="en-CA" sz="3400" b="0" i="1" smtClean="0">
                                    <a:latin typeface="Cambria Math" panose="02040503050406030204" pitchFamily="18" charset="0"/>
                                  </a:rPr>
                                  <m:t>;</m:t>
                                </m:r>
                                <m:r>
                                  <a:rPr lang="en-CA" sz="3400" b="0" i="1" smtClean="0">
                                    <a:latin typeface="Cambria Math" panose="02040503050406030204" pitchFamily="18" charset="0"/>
                                  </a:rPr>
                                  <m:t>𝑊</m:t>
                                </m:r>
                              </m:e>
                            </m:d>
                            <m:r>
                              <a:rPr lang="en-CA"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charset="0"/>
                                  </a:rPr>
                                  <m:t>𝑦</m:t>
                                </m:r>
                              </m:e>
                              <m:sub>
                                <m:r>
                                  <a:rPr lang="en-US" sz="3400" b="0" i="1" smtClean="0">
                                    <a:latin typeface="Cambria Math" charset="0"/>
                                  </a:rPr>
                                  <m:t>𝑖</m:t>
                                </m:r>
                              </m:sub>
                            </m:sSub>
                            <m:r>
                              <a:rPr lang="en-CA" sz="3400" b="0" i="1" smtClean="0">
                                <a:latin typeface="Cambria Math" panose="02040503050406030204" pitchFamily="18" charset="0"/>
                              </a:rPr>
                              <m:t>)</m:t>
                            </m:r>
                          </m:e>
                        </m:nary>
                      </m:oMath>
                    </m:oMathPara>
                  </a14:m>
                  <a:endParaRPr lang="en-US" sz="3400" dirty="0"/>
                </a:p>
              </p:txBody>
            </p:sp>
          </mc:Choice>
          <mc:Fallback xmlns="">
            <p:sp>
              <p:nvSpPr>
                <p:cNvPr id="15" name="TextBox 14">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954968" y="1657369"/>
                  <a:ext cx="5661935" cy="126957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6566F7-845E-B646-9A43-27EFA551E58E}"/>
                    </a:ext>
                  </a:extLst>
                </p:cNvPr>
                <p:cNvSpPr txBox="1"/>
                <p:nvPr/>
              </p:nvSpPr>
              <p:spPr>
                <a:xfrm>
                  <a:off x="8138041" y="2030548"/>
                  <a:ext cx="2727606"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400" b="0" i="1" smtClean="0">
                                <a:latin typeface="Cambria Math" panose="02040503050406030204" pitchFamily="18" charset="0"/>
                              </a:rPr>
                            </m:ctrlPr>
                          </m:sSupPr>
                          <m:e>
                            <m:r>
                              <a:rPr lang="en-US" sz="3400" b="0" i="1" smtClean="0">
                                <a:latin typeface="Cambria Math" charset="0"/>
                              </a:rPr>
                              <m:t>𝑊</m:t>
                            </m:r>
                          </m:e>
                          <m:sup>
                            <m:r>
                              <a:rPr lang="en-US" sz="3400" b="0" i="1" smtClean="0">
                                <a:latin typeface="Cambria Math" charset="0"/>
                              </a:rPr>
                              <m:t>∗</m:t>
                            </m:r>
                          </m:sup>
                        </m:sSup>
                        <m:r>
                          <a:rPr lang="en-CA" sz="3400" b="0" i="1" smtClean="0">
                            <a:latin typeface="Cambria Math" panose="02040503050406030204" pitchFamily="18" charset="0"/>
                          </a:rPr>
                          <m:t>=</m:t>
                        </m:r>
                        <m:r>
                          <a:rPr lang="en-US" sz="3400" b="0" i="1" smtClean="0">
                            <a:latin typeface="Cambria Math" charset="0"/>
                          </a:rPr>
                          <m:t>𝑊</m:t>
                        </m:r>
                        <m:r>
                          <a:rPr lang="en-US" sz="3400" b="0" i="1" smtClean="0">
                            <a:latin typeface="Cambria Math" charset="0"/>
                          </a:rPr>
                          <m:t>−</m:t>
                        </m:r>
                        <m:r>
                          <a:rPr lang="en-US" sz="3400" b="0" i="1" smtClean="0">
                            <a:latin typeface="Cambria Math" charset="0"/>
                          </a:rPr>
                          <m:t>𝜆</m:t>
                        </m:r>
                        <m:r>
                          <a:rPr lang="en-US" sz="3400" b="0" i="1" smtClean="0">
                            <a:latin typeface="Cambria Math" charset="0"/>
                          </a:rPr>
                          <m:t>𝑔</m:t>
                        </m:r>
                      </m:oMath>
                    </m:oMathPara>
                  </a14:m>
                  <a:endParaRPr lang="en-US" sz="3400" dirty="0"/>
                </a:p>
              </p:txBody>
            </p:sp>
          </mc:Choice>
          <mc:Fallback xmlns="">
            <p:sp>
              <p:nvSpPr>
                <p:cNvPr id="16" name="TextBox 15">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8138041" y="2030548"/>
                  <a:ext cx="2727606" cy="523220"/>
                </a:xfrm>
                <a:prstGeom prst="rect">
                  <a:avLst/>
                </a:prstGeom>
                <a:blipFill rotWithShape="0">
                  <a:blip r:embed="rId4"/>
                  <a:stretch>
                    <a:fillRect/>
                  </a:stretch>
                </a:blipFill>
              </p:spPr>
              <p:txBody>
                <a:bodyPr/>
                <a:lstStyle/>
                <a:p>
                  <a:r>
                    <a:rPr lang="en-US">
                      <a:noFill/>
                    </a:rPr>
                    <a:t> </a:t>
                  </a:r>
                </a:p>
              </p:txBody>
            </p:sp>
          </mc:Fallback>
        </mc:AlternateContent>
      </p:grpSp>
      <p:sp>
        <p:nvSpPr>
          <p:cNvPr id="18" name="Content Placeholder 2"/>
          <p:cNvSpPr>
            <a:spLocks noGrp="1"/>
          </p:cNvSpPr>
          <p:nvPr>
            <p:ph idx="1"/>
          </p:nvPr>
        </p:nvSpPr>
        <p:spPr>
          <a:xfrm>
            <a:off x="669235" y="1074737"/>
            <a:ext cx="10518718" cy="409483"/>
          </a:xfrm>
        </p:spPr>
        <p:txBody>
          <a:bodyPr/>
          <a:lstStyle/>
          <a:p>
            <a:pPr>
              <a:spcAft>
                <a:spcPts val="1200"/>
              </a:spcAft>
            </a:pPr>
            <a:r>
              <a:rPr lang="en-US" sz="2400" dirty="0"/>
              <a:t>Old gradient descent: </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a:p>
            <a:pPr marL="457200" lvl="1" indent="0">
              <a:spcAft>
                <a:spcPts val="1200"/>
              </a:spcAft>
              <a:buNone/>
            </a:pPr>
            <a:endParaRPr lang="en-US" sz="18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C6566F7-845E-B646-9A43-27EFA551E58E}"/>
                  </a:ext>
                </a:extLst>
              </p:cNvPr>
              <p:cNvSpPr txBox="1"/>
              <p:nvPr/>
            </p:nvSpPr>
            <p:spPr>
              <a:xfrm>
                <a:off x="1066873" y="3169083"/>
                <a:ext cx="9553385" cy="369332"/>
              </a:xfrm>
              <a:prstGeom prst="rect">
                <a:avLst/>
              </a:prstGeom>
              <a:noFill/>
            </p:spPr>
            <p:txBody>
              <a:bodyPr wrap="none" lIns="0" tIns="0" rIns="0" bIns="0" rtlCol="0">
                <a:spAutoFit/>
              </a:bodyPr>
              <a:lstStyle/>
              <a:p>
                <a:r>
                  <a:rPr lang="en-US" sz="2400" b="0" dirty="0">
                    <a:solidFill>
                      <a:schemeClr val="tx1">
                        <a:lumMod val="75000"/>
                        <a:lumOff val="25000"/>
                      </a:schemeClr>
                    </a:solidFill>
                    <a:latin typeface="Karla" charset="0"/>
                    <a:ea typeface="Karla" charset="0"/>
                    <a:cs typeface="Karla" charset="0"/>
                  </a:rPr>
                  <a:t>We would like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sup>
                    </m:sSup>
                    <m:r>
                      <a:rPr lang="en-US" sz="2400" b="0" i="1" smtClean="0">
                        <a:latin typeface="Cambria Math" charset="0"/>
                      </a:rPr>
                      <m:t>𝑠</m:t>
                    </m:r>
                  </m:oMath>
                </a14:m>
                <a:r>
                  <a:rPr lang="en-US" sz="2400" dirty="0"/>
                  <a:t> </a:t>
                </a:r>
                <a:r>
                  <a:rPr lang="en-US" sz="2400" dirty="0">
                    <a:solidFill>
                      <a:schemeClr val="tx1">
                        <a:lumMod val="75000"/>
                        <a:lumOff val="25000"/>
                      </a:schemeClr>
                    </a:solidFill>
                  </a:rPr>
                  <a:t>not to be the same and inversely proportional to the</a:t>
                </a:r>
                <a14:m>
                  <m:oMath xmlns:m="http://schemas.openxmlformats.org/officeDocument/2006/math">
                    <m:r>
                      <a:rPr lang="en-US" sz="2400" b="0" i="0"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𝑔</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oMath>
                </a14:m>
                <a:endParaRPr lang="en-US" sz="2400" dirty="0">
                  <a:solidFill>
                    <a:schemeClr val="tx1">
                      <a:lumMod val="75000"/>
                      <a:lumOff val="25000"/>
                    </a:schemeClr>
                  </a:solidFill>
                </a:endParaRPr>
              </a:p>
            </p:txBody>
          </p:sp>
        </mc:Choice>
        <mc:Fallback xmlns="">
          <p:sp>
            <p:nvSpPr>
              <p:cNvPr id="19" name="TextBox 18">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1066873" y="3169083"/>
                <a:ext cx="9553385" cy="369332"/>
              </a:xfrm>
              <a:prstGeom prst="rect">
                <a:avLst/>
              </a:prstGeom>
              <a:blipFill rotWithShape="0">
                <a:blip r:embed="rId5"/>
                <a:stretch>
                  <a:fillRect l="-1914" t="-143333" r="-511" b="-17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6566F7-845E-B646-9A43-27EFA551E58E}"/>
                  </a:ext>
                </a:extLst>
              </p:cNvPr>
              <p:cNvSpPr txBox="1"/>
              <p:nvPr/>
            </p:nvSpPr>
            <p:spPr>
              <a:xfrm>
                <a:off x="1185103" y="3876008"/>
                <a:ext cx="3053913" cy="523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400" b="0" i="1" smtClean="0">
                              <a:latin typeface="Cambria Math" panose="02040503050406030204" pitchFamily="18" charset="0"/>
                            </a:rPr>
                          </m:ctrlPr>
                        </m:sSubSupPr>
                        <m:e>
                          <m:r>
                            <a:rPr lang="en-US" sz="3400" b="0" i="1" smtClean="0">
                              <a:latin typeface="Cambria Math" charset="0"/>
                            </a:rPr>
                            <m:t>𝑊</m:t>
                          </m:r>
                        </m:e>
                        <m:sub>
                          <m:r>
                            <a:rPr lang="en-US" sz="3400" b="0" i="1" smtClean="0">
                              <a:latin typeface="Cambria Math" charset="0"/>
                            </a:rPr>
                            <m:t>𝑖</m:t>
                          </m:r>
                        </m:sub>
                        <m:sup>
                          <m:r>
                            <a:rPr lang="en-US" sz="3400" b="0" i="1" smtClean="0">
                              <a:latin typeface="Cambria Math" charset="0"/>
                            </a:rPr>
                            <m:t>∗</m:t>
                          </m:r>
                        </m:sup>
                      </m:sSubSup>
                      <m:r>
                        <a:rPr lang="en-CA"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charset="0"/>
                            </a:rPr>
                            <m:t>𝑊</m:t>
                          </m:r>
                        </m:e>
                        <m:sub>
                          <m:r>
                            <a:rPr lang="en-US" sz="3400" b="0" i="1" smtClean="0">
                              <a:latin typeface="Cambria Math" charset="0"/>
                            </a:rPr>
                            <m:t>𝑖</m:t>
                          </m:r>
                        </m:sub>
                      </m:sSub>
                      <m:r>
                        <a:rPr lang="en-US" sz="3400" b="0" i="1" smtClean="0">
                          <a:latin typeface="Cambria Math" charset="0"/>
                        </a:rPr>
                        <m:t>−</m:t>
                      </m:r>
                      <m:sSub>
                        <m:sSubPr>
                          <m:ctrlPr>
                            <a:rPr lang="en-US" sz="3400" b="0" i="1" smtClean="0">
                              <a:latin typeface="Cambria Math" panose="02040503050406030204" pitchFamily="18" charset="0"/>
                            </a:rPr>
                          </m:ctrlPr>
                        </m:sSubPr>
                        <m:e>
                          <m:r>
                            <a:rPr lang="en-US" sz="3400" b="0" i="1" smtClean="0">
                              <a:latin typeface="Cambria Math" charset="0"/>
                            </a:rPr>
                            <m:t>𝜆</m:t>
                          </m:r>
                        </m:e>
                        <m:sub>
                          <m:r>
                            <a:rPr lang="en-US" sz="3400" b="0" i="1" smtClean="0">
                              <a:latin typeface="Cambria Math" charset="0"/>
                            </a:rPr>
                            <m:t>𝑖</m:t>
                          </m:r>
                        </m:sub>
                      </m:sSub>
                      <m:sSub>
                        <m:sSubPr>
                          <m:ctrlPr>
                            <a:rPr lang="en-US" sz="3400" b="0" i="1" smtClean="0">
                              <a:latin typeface="Cambria Math" panose="02040503050406030204" pitchFamily="18" charset="0"/>
                            </a:rPr>
                          </m:ctrlPr>
                        </m:sSubPr>
                        <m:e>
                          <m:r>
                            <a:rPr lang="en-US" sz="3400" b="0" i="1" smtClean="0">
                              <a:latin typeface="Cambria Math" charset="0"/>
                            </a:rPr>
                            <m:t>𝑔</m:t>
                          </m:r>
                        </m:e>
                        <m:sub>
                          <m:r>
                            <a:rPr lang="en-US" sz="3400" b="0" i="1" smtClean="0">
                              <a:latin typeface="Cambria Math" charset="0"/>
                            </a:rPr>
                            <m:t>𝑖</m:t>
                          </m:r>
                        </m:sub>
                      </m:sSub>
                    </m:oMath>
                  </m:oMathPara>
                </a14:m>
                <a:endParaRPr lang="en-US" sz="3400" dirty="0"/>
              </a:p>
            </p:txBody>
          </p:sp>
        </mc:Choice>
        <mc:Fallback xmlns="">
          <p:sp>
            <p:nvSpPr>
              <p:cNvPr id="20" name="TextBox 19">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1185103" y="3876008"/>
                <a:ext cx="3053913" cy="52360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C6566F7-845E-B646-9A43-27EFA551E58E}"/>
                  </a:ext>
                </a:extLst>
              </p:cNvPr>
              <p:cNvSpPr txBox="1"/>
              <p:nvPr/>
            </p:nvSpPr>
            <p:spPr>
              <a:xfrm>
                <a:off x="6768565" y="3740419"/>
                <a:ext cx="3797835" cy="2123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400" b="0" i="1" smtClean="0">
                              <a:latin typeface="Cambria Math" panose="02040503050406030204" pitchFamily="18" charset="0"/>
                            </a:rPr>
                          </m:ctrlPr>
                        </m:sSubPr>
                        <m:e>
                          <m:r>
                            <a:rPr lang="en-US" sz="3400" b="0" i="1" smtClean="0">
                              <a:latin typeface="Cambria Math" charset="0"/>
                            </a:rPr>
                            <m:t>𝜆</m:t>
                          </m:r>
                        </m:e>
                        <m:sub>
                          <m:r>
                            <a:rPr lang="en-US" sz="3400" b="0" i="1" smtClean="0">
                              <a:latin typeface="Cambria Math" charset="0"/>
                            </a:rPr>
                            <m:t>𝑖</m:t>
                          </m:r>
                        </m:sub>
                      </m:sSub>
                      <m:r>
                        <a:rPr lang="en-US" sz="3400" b="0" i="1" smtClean="0">
                          <a:latin typeface="Cambria Math" charset="0"/>
                        </a:rPr>
                        <m:t>∝</m:t>
                      </m:r>
                      <m:f>
                        <m:fPr>
                          <m:ctrlPr>
                            <a:rPr lang="en-US" sz="3400" b="0" i="1" smtClean="0">
                              <a:latin typeface="Cambria Math" panose="02040503050406030204" pitchFamily="18" charset="0"/>
                            </a:rPr>
                          </m:ctrlPr>
                        </m:fPr>
                        <m:num>
                          <m:r>
                            <a:rPr lang="en-US" sz="3400" b="0" i="1" smtClean="0">
                              <a:latin typeface="Cambria Math" charset="0"/>
                            </a:rPr>
                            <m:t>1</m:t>
                          </m:r>
                        </m:num>
                        <m:den>
                          <m:sSub>
                            <m:sSubPr>
                              <m:ctrlPr>
                                <a:rPr lang="en-US" sz="3400" b="0" i="1" smtClean="0">
                                  <a:latin typeface="Cambria Math" panose="02040503050406030204" pitchFamily="18" charset="0"/>
                                </a:rPr>
                              </m:ctrlPr>
                            </m:sSubPr>
                            <m:e>
                              <m:r>
                                <a:rPr lang="en-US" sz="3400" b="0" i="1" smtClean="0">
                                  <a:latin typeface="Cambria Math" charset="0"/>
                                </a:rPr>
                                <m:t>|</m:t>
                              </m:r>
                              <m:r>
                                <a:rPr lang="en-US" sz="3400" b="0" i="1" smtClean="0">
                                  <a:latin typeface="Cambria Math" charset="0"/>
                                </a:rPr>
                                <m:t>𝑔</m:t>
                              </m:r>
                            </m:e>
                            <m:sub>
                              <m:r>
                                <a:rPr lang="en-US" sz="3400" b="0" i="1" smtClean="0">
                                  <a:latin typeface="Cambria Math" charset="0"/>
                                </a:rPr>
                                <m:t>𝑖</m:t>
                              </m:r>
                            </m:sub>
                          </m:sSub>
                          <m:r>
                            <a:rPr lang="en-US" sz="3400" b="0" i="1" smtClean="0">
                              <a:latin typeface="Cambria Math" charset="0"/>
                            </a:rPr>
                            <m:t>|</m:t>
                          </m:r>
                        </m:den>
                      </m:f>
                      <m:r>
                        <a:rPr lang="en-US" sz="3400" b="0" i="0" smtClean="0">
                          <a:latin typeface="Cambria Math" charset="0"/>
                        </a:rPr>
                        <m:t>=</m:t>
                      </m:r>
                      <m:f>
                        <m:fPr>
                          <m:ctrlPr>
                            <a:rPr lang="en-US" sz="3400" b="0" i="1" smtClean="0">
                              <a:latin typeface="Cambria Math" panose="02040503050406030204" pitchFamily="18" charset="0"/>
                            </a:rPr>
                          </m:ctrlPr>
                        </m:fPr>
                        <m:num>
                          <m:r>
                            <a:rPr lang="en-US" sz="3400" b="0" i="0" smtClean="0">
                              <a:latin typeface="Cambria Math" charset="0"/>
                            </a:rPr>
                            <m:t>1</m:t>
                          </m:r>
                        </m:num>
                        <m:den>
                          <m:r>
                            <a:rPr lang="en-US" sz="3400" b="0" i="1" smtClean="0">
                              <a:latin typeface="Cambria Math" charset="0"/>
                            </a:rPr>
                            <m:t>𝛿</m:t>
                          </m:r>
                          <m:r>
                            <a:rPr lang="en-US" sz="3400" b="0" i="1" smtClean="0">
                              <a:latin typeface="Cambria Math" charset="0"/>
                            </a:rPr>
                            <m:t>+|</m:t>
                          </m:r>
                          <m:sSub>
                            <m:sSubPr>
                              <m:ctrlPr>
                                <a:rPr lang="en-US" sz="3400" b="0" i="1" smtClean="0">
                                  <a:latin typeface="Cambria Math" panose="02040503050406030204" pitchFamily="18" charset="0"/>
                                </a:rPr>
                              </m:ctrlPr>
                            </m:sSubPr>
                            <m:e>
                              <m:r>
                                <a:rPr lang="en-US" sz="3400" b="0" i="1" smtClean="0">
                                  <a:latin typeface="Cambria Math" charset="0"/>
                                </a:rPr>
                                <m:t>𝑔</m:t>
                              </m:r>
                            </m:e>
                            <m:sub>
                              <m:r>
                                <a:rPr lang="en-US" sz="3400" b="0" i="1" smtClean="0">
                                  <a:latin typeface="Cambria Math" charset="0"/>
                                </a:rPr>
                                <m:t>𝑖</m:t>
                              </m:r>
                            </m:sub>
                          </m:sSub>
                          <m:r>
                            <a:rPr lang="en-US" sz="3400" b="0" i="1" smtClean="0">
                              <a:latin typeface="Cambria Math" charset="0"/>
                            </a:rPr>
                            <m:t>|</m:t>
                          </m:r>
                        </m:den>
                      </m:f>
                    </m:oMath>
                  </m:oMathPara>
                </a14:m>
                <a:endParaRPr lang="en-US" sz="3400" b="0" dirty="0"/>
              </a:p>
              <a:p>
                <a:endParaRPr lang="en-US" sz="3400" b="0" dirty="0"/>
              </a:p>
              <a:p>
                <a:endParaRPr lang="en-US" sz="3400" dirty="0"/>
              </a:p>
            </p:txBody>
          </p:sp>
        </mc:Choice>
        <mc:Fallback xmlns="">
          <p:sp>
            <p:nvSpPr>
              <p:cNvPr id="21" name="TextBox 20">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6768565" y="3740419"/>
                <a:ext cx="3797835" cy="2123466"/>
              </a:xfrm>
              <a:prstGeom prst="rect">
                <a:avLst/>
              </a:prstGeom>
              <a:blipFill rotWithShape="0">
                <a:blip r:embed="rId7"/>
                <a:stretch>
                  <a:fillRect/>
                </a:stretch>
              </a:blipFill>
            </p:spPr>
            <p:txBody>
              <a:bodyPr/>
              <a:lstStyle/>
              <a:p>
                <a:r>
                  <a:rPr lang="en-US">
                    <a:noFill/>
                  </a:rPr>
                  <a:t> </a:t>
                </a:r>
              </a:p>
            </p:txBody>
          </p:sp>
        </mc:Fallback>
      </mc:AlternateContent>
      <p:grpSp>
        <p:nvGrpSpPr>
          <p:cNvPr id="8" name="Group 7"/>
          <p:cNvGrpSpPr/>
          <p:nvPr/>
        </p:nvGrpSpPr>
        <p:grpSpPr>
          <a:xfrm>
            <a:off x="965067" y="5309323"/>
            <a:ext cx="10082000" cy="1617511"/>
            <a:chOff x="965067" y="5309323"/>
            <a:chExt cx="10082000" cy="1617511"/>
          </a:xfrm>
        </p:grpSpPr>
        <p:sp>
          <p:nvSpPr>
            <p:cNvPr id="26" name="Rectangle 25"/>
            <p:cNvSpPr/>
            <p:nvPr/>
          </p:nvSpPr>
          <p:spPr>
            <a:xfrm>
              <a:off x="965067" y="5309323"/>
              <a:ext cx="10082000" cy="126957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C6566F7-845E-B646-9A43-27EFA551E58E}"/>
                    </a:ext>
                  </a:extLst>
                </p:cNvPr>
                <p:cNvSpPr txBox="1"/>
                <p:nvPr/>
              </p:nvSpPr>
              <p:spPr>
                <a:xfrm>
                  <a:off x="1185103" y="5590424"/>
                  <a:ext cx="2360710" cy="551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400" b="0" i="1" smtClean="0">
                                <a:latin typeface="Cambria Math" panose="02040503050406030204" pitchFamily="18" charset="0"/>
                              </a:rPr>
                            </m:ctrlPr>
                          </m:sSubSupPr>
                          <m:e>
                            <m:r>
                              <a:rPr lang="en-US" sz="3400" b="0" i="1" smtClean="0">
                                <a:latin typeface="Cambria Math" charset="0"/>
                              </a:rPr>
                              <m:t>𝑟</m:t>
                            </m:r>
                          </m:e>
                          <m:sub>
                            <m:r>
                              <a:rPr lang="en-US" sz="3400" b="0" i="1" smtClean="0">
                                <a:latin typeface="Cambria Math" charset="0"/>
                              </a:rPr>
                              <m:t>𝑖</m:t>
                            </m:r>
                          </m:sub>
                          <m:sup>
                            <m:r>
                              <a:rPr lang="en-US" sz="3400" b="0" i="1" smtClean="0">
                                <a:latin typeface="Cambria Math" charset="0"/>
                              </a:rPr>
                              <m:t>∗</m:t>
                            </m:r>
                          </m:sup>
                        </m:sSubSup>
                        <m:r>
                          <a:rPr lang="en-CA"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charset="0"/>
                              </a:rPr>
                              <m:t>𝑟</m:t>
                            </m:r>
                          </m:e>
                          <m:sub>
                            <m:r>
                              <a:rPr lang="en-US" sz="3400" b="0" i="1" smtClean="0">
                                <a:latin typeface="Cambria Math" charset="0"/>
                              </a:rPr>
                              <m:t>𝑖</m:t>
                            </m:r>
                          </m:sub>
                        </m:sSub>
                        <m:r>
                          <a:rPr lang="en-US" sz="3400" b="0" i="1" smtClean="0">
                            <a:latin typeface="Cambria Math" charset="0"/>
                          </a:rPr>
                          <m:t>+</m:t>
                        </m:r>
                        <m:sSubSup>
                          <m:sSubSupPr>
                            <m:ctrlPr>
                              <a:rPr lang="en-US" sz="3400" b="0" i="1" smtClean="0">
                                <a:latin typeface="Cambria Math" panose="02040503050406030204" pitchFamily="18" charset="0"/>
                              </a:rPr>
                            </m:ctrlPr>
                          </m:sSubSupPr>
                          <m:e>
                            <m:r>
                              <a:rPr lang="en-US" sz="3400" b="0" i="1" smtClean="0">
                                <a:latin typeface="Cambria Math" charset="0"/>
                              </a:rPr>
                              <m:t>𝑔</m:t>
                            </m:r>
                          </m:e>
                          <m:sub>
                            <m:r>
                              <a:rPr lang="en-US" sz="3400" b="0" i="1" smtClean="0">
                                <a:latin typeface="Cambria Math" charset="0"/>
                              </a:rPr>
                              <m:t>𝑖</m:t>
                            </m:r>
                          </m:sub>
                          <m:sup>
                            <m:r>
                              <a:rPr lang="en-US" sz="3400" b="0" i="1" smtClean="0">
                                <a:latin typeface="Cambria Math" charset="0"/>
                              </a:rPr>
                              <m:t>2</m:t>
                            </m:r>
                          </m:sup>
                        </m:sSubSup>
                      </m:oMath>
                    </m:oMathPara>
                  </a14:m>
                  <a:endParaRPr lang="en-US" sz="3400" dirty="0"/>
                </a:p>
              </p:txBody>
            </p:sp>
          </mc:Choice>
          <mc:Fallback xmlns="">
            <p:sp>
              <p:nvSpPr>
                <p:cNvPr id="22" name="TextBox 21">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1185103" y="5590424"/>
                  <a:ext cx="2360710" cy="55156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6566F7-845E-B646-9A43-27EFA551E58E}"/>
                    </a:ext>
                  </a:extLst>
                </p:cNvPr>
                <p:cNvSpPr txBox="1"/>
                <p:nvPr/>
              </p:nvSpPr>
              <p:spPr>
                <a:xfrm>
                  <a:off x="6817639" y="5387117"/>
                  <a:ext cx="4229428" cy="1539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400" b="0" i="1" smtClean="0">
                                <a:latin typeface="Cambria Math" panose="02040503050406030204" pitchFamily="18" charset="0"/>
                              </a:rPr>
                            </m:ctrlPr>
                          </m:sSubSupPr>
                          <m:e>
                            <m:r>
                              <a:rPr lang="en-US" sz="3400" b="0" i="1" smtClean="0">
                                <a:latin typeface="Cambria Math" charset="0"/>
                              </a:rPr>
                              <m:t>𝑊</m:t>
                            </m:r>
                          </m:e>
                          <m:sub>
                            <m:r>
                              <a:rPr lang="en-US" sz="3400" b="0" i="1" smtClean="0">
                                <a:latin typeface="Cambria Math" charset="0"/>
                              </a:rPr>
                              <m:t>𝑖</m:t>
                            </m:r>
                          </m:sub>
                          <m:sup>
                            <m:r>
                              <a:rPr lang="en-US" sz="3400" b="0" i="1" smtClean="0">
                                <a:latin typeface="Cambria Math" charset="0"/>
                              </a:rPr>
                              <m:t>∗</m:t>
                            </m:r>
                          </m:sup>
                        </m:sSubSup>
                        <m:r>
                          <a:rPr lang="en-CA" sz="3400" b="0" i="1" smtClean="0">
                            <a:latin typeface="Cambria Math" panose="02040503050406030204" pitchFamily="18" charset="0"/>
                          </a:rPr>
                          <m:t>=</m:t>
                        </m:r>
                        <m:sSub>
                          <m:sSubPr>
                            <m:ctrlPr>
                              <a:rPr lang="en-US" sz="3400" b="0" i="1" smtClean="0">
                                <a:latin typeface="Cambria Math" panose="02040503050406030204" pitchFamily="18" charset="0"/>
                              </a:rPr>
                            </m:ctrlPr>
                          </m:sSubPr>
                          <m:e>
                            <m:r>
                              <a:rPr lang="en-US" sz="3400" b="0" i="1" smtClean="0">
                                <a:latin typeface="Cambria Math" charset="0"/>
                              </a:rPr>
                              <m:t>𝑊</m:t>
                            </m:r>
                          </m:e>
                          <m:sub>
                            <m:r>
                              <a:rPr lang="en-US" sz="3400" b="0" i="1" smtClean="0">
                                <a:latin typeface="Cambria Math" charset="0"/>
                              </a:rPr>
                              <m:t>𝑖</m:t>
                            </m:r>
                          </m:sub>
                        </m:sSub>
                        <m:r>
                          <a:rPr lang="en-US" sz="3400" b="0" i="1" smtClean="0">
                            <a:latin typeface="Cambria Math" charset="0"/>
                          </a:rPr>
                          <m:t>−</m:t>
                        </m:r>
                        <m:f>
                          <m:fPr>
                            <m:ctrlPr>
                              <a:rPr lang="en-US" sz="3400" b="0" i="1" smtClean="0">
                                <a:latin typeface="Cambria Math" panose="02040503050406030204" pitchFamily="18" charset="0"/>
                              </a:rPr>
                            </m:ctrlPr>
                          </m:fPr>
                          <m:num>
                            <m:r>
                              <a:rPr lang="en-US" sz="3400" b="0" i="1" smtClean="0">
                                <a:latin typeface="Cambria Math" charset="0"/>
                              </a:rPr>
                              <m:t>𝜖</m:t>
                            </m:r>
                          </m:num>
                          <m:den>
                            <m:r>
                              <a:rPr lang="en-US" sz="3400" b="0" i="1" smtClean="0">
                                <a:latin typeface="Cambria Math" charset="0"/>
                              </a:rPr>
                              <m:t>𝛿</m:t>
                            </m:r>
                            <m:r>
                              <a:rPr lang="en-US" sz="3400" b="0" i="1" smtClean="0">
                                <a:latin typeface="Cambria Math" charset="0"/>
                              </a:rPr>
                              <m:t>+</m:t>
                            </m:r>
                            <m:rad>
                              <m:radPr>
                                <m:degHide m:val="on"/>
                                <m:ctrlPr>
                                  <a:rPr lang="en-US" sz="3400" b="0" i="1" smtClean="0">
                                    <a:latin typeface="Cambria Math" panose="02040503050406030204" pitchFamily="18" charset="0"/>
                                  </a:rPr>
                                </m:ctrlPr>
                              </m:radPr>
                              <m:deg/>
                              <m:e>
                                <m:sSub>
                                  <m:sSubPr>
                                    <m:ctrlPr>
                                      <a:rPr lang="en-US" sz="3400" b="0" i="1" smtClean="0">
                                        <a:latin typeface="Cambria Math" panose="02040503050406030204" pitchFamily="18" charset="0"/>
                                      </a:rPr>
                                    </m:ctrlPr>
                                  </m:sSubPr>
                                  <m:e>
                                    <m:r>
                                      <a:rPr lang="en-US" sz="3400" b="0" i="1" smtClean="0">
                                        <a:latin typeface="Cambria Math" charset="0"/>
                                      </a:rPr>
                                      <m:t>𝑟</m:t>
                                    </m:r>
                                  </m:e>
                                  <m:sub>
                                    <m:r>
                                      <a:rPr lang="en-US" sz="3400" b="0" i="1" smtClean="0">
                                        <a:latin typeface="Cambria Math" charset="0"/>
                                      </a:rPr>
                                      <m:t>𝑖</m:t>
                                    </m:r>
                                  </m:sub>
                                </m:sSub>
                              </m:e>
                            </m:rad>
                          </m:den>
                        </m:f>
                        <m:sSub>
                          <m:sSubPr>
                            <m:ctrlPr>
                              <a:rPr lang="en-US" sz="3400" b="0" i="1" smtClean="0">
                                <a:latin typeface="Cambria Math" panose="02040503050406030204" pitchFamily="18" charset="0"/>
                              </a:rPr>
                            </m:ctrlPr>
                          </m:sSubPr>
                          <m:e>
                            <m:r>
                              <m:rPr>
                                <m:sty m:val="p"/>
                              </m:rPr>
                              <a:rPr lang="en-US" sz="3400" b="0" i="0" smtClean="0">
                                <a:latin typeface="Cambria Math" charset="0"/>
                              </a:rPr>
                              <m:t>g</m:t>
                            </m:r>
                          </m:e>
                          <m:sub>
                            <m:r>
                              <m:rPr>
                                <m:sty m:val="p"/>
                              </m:rPr>
                              <a:rPr lang="en-US" sz="3400" b="0" i="0" smtClean="0">
                                <a:latin typeface="Cambria Math" charset="0"/>
                              </a:rPr>
                              <m:t>i</m:t>
                            </m:r>
                          </m:sub>
                        </m:sSub>
                      </m:oMath>
                    </m:oMathPara>
                  </a14:m>
                  <a:endParaRPr lang="en-US" sz="3400" b="0" dirty="0"/>
                </a:p>
                <a:p>
                  <a:endParaRPr lang="en-US" sz="3400" dirty="0"/>
                </a:p>
              </p:txBody>
            </p:sp>
          </mc:Choice>
          <mc:Fallback xmlns="">
            <p:sp>
              <p:nvSpPr>
                <p:cNvPr id="23" name="TextBox 22">
                  <a:extLst>
                    <a:ext uri="{FF2B5EF4-FFF2-40B4-BE49-F238E27FC236}">
                      <a16:creationId xmlns:a16="http://schemas.microsoft.com/office/drawing/2014/main" xmlns:a14="http://schemas.microsoft.com/office/drawing/2010/main" xmlns="" id="{6C6566F7-845E-B646-9A43-27EFA551E58E}"/>
                    </a:ext>
                  </a:extLst>
                </p:cNvPr>
                <p:cNvSpPr txBox="1">
                  <a:spLocks noRot="1" noChangeAspect="1" noMove="1" noResize="1" noEditPoints="1" noAdjustHandles="1" noChangeArrowheads="1" noChangeShapeType="1" noTextEdit="1"/>
                </p:cNvSpPr>
                <p:nvPr/>
              </p:nvSpPr>
              <p:spPr>
                <a:xfrm>
                  <a:off x="6817639" y="5387117"/>
                  <a:ext cx="4229428" cy="1539717"/>
                </a:xfrm>
                <a:prstGeom prst="rect">
                  <a:avLst/>
                </a:prstGeom>
                <a:blipFill rotWithShape="0">
                  <a:blip r:embed="rId9"/>
                  <a:stretch>
                    <a:fillRect/>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6C6566F7-845E-B646-9A43-27EFA551E58E}"/>
              </a:ext>
            </a:extLst>
          </p:cNvPr>
          <p:cNvSpPr txBox="1"/>
          <p:nvPr/>
        </p:nvSpPr>
        <p:spPr>
          <a:xfrm>
            <a:off x="1151901" y="4799084"/>
            <a:ext cx="6242093" cy="369332"/>
          </a:xfrm>
          <a:prstGeom prst="rect">
            <a:avLst/>
          </a:prstGeom>
          <a:noFill/>
        </p:spPr>
        <p:txBody>
          <a:bodyPr wrap="none" lIns="0" tIns="0" rIns="0" bIns="0" rtlCol="0">
            <a:spAutoFit/>
          </a:bodyPr>
          <a:lstStyle/>
          <a:p>
            <a:r>
              <a:rPr lang="en-US" sz="2400" b="0" dirty="0">
                <a:solidFill>
                  <a:schemeClr val="tx1">
                    <a:lumMod val="75000"/>
                    <a:lumOff val="25000"/>
                  </a:schemeClr>
                </a:solidFill>
              </a:rPr>
              <a:t>New gradient descent with adaptive learning rate:</a:t>
            </a:r>
            <a:endParaRPr lang="en-US" sz="24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3" name="Rounded Rectangular Callout 12"/>
              <p:cNvSpPr/>
              <p:nvPr/>
            </p:nvSpPr>
            <p:spPr>
              <a:xfrm>
                <a:off x="8015569" y="71695"/>
                <a:ext cx="3827139" cy="902040"/>
              </a:xfrm>
              <a:prstGeom prst="wedgeRoundRectCallout">
                <a:avLst>
                  <a:gd name="adj1" fmla="val -24414"/>
                  <a:gd name="adj2" fmla="val 41603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14:m>
                  <m:oMath xmlns:m="http://schemas.openxmlformats.org/officeDocument/2006/math">
                    <m:r>
                      <a:rPr lang="en-US" sz="2000" i="1">
                        <a:latin typeface="Cambria Math" charset="0"/>
                      </a:rPr>
                      <m:t>𝛿</m:t>
                    </m:r>
                    <m:r>
                      <a:rPr lang="en-US" sz="2000" i="1">
                        <a:latin typeface="Cambria Math" charset="0"/>
                      </a:rPr>
                      <m:t> </m:t>
                    </m:r>
                  </m:oMath>
                </a14:m>
                <a:r>
                  <a:rPr lang="en-US" sz="2000" dirty="0">
                    <a:solidFill>
                      <a:srgbClr val="0000FF"/>
                    </a:solidFill>
                  </a:rPr>
                  <a:t> is a small number, making sure this does not become too large</a:t>
                </a:r>
              </a:p>
            </p:txBody>
          </p:sp>
        </mc:Choice>
        <mc:Fallback xmlns="">
          <p:sp>
            <p:nvSpPr>
              <p:cNvPr id="13" name="Rounded Rectangular Callout 12"/>
              <p:cNvSpPr>
                <a:spLocks noRot="1" noChangeAspect="1" noMove="1" noResize="1" noEditPoints="1" noAdjustHandles="1" noChangeArrowheads="1" noChangeShapeType="1" noTextEdit="1"/>
              </p:cNvSpPr>
              <p:nvPr/>
            </p:nvSpPr>
            <p:spPr>
              <a:xfrm>
                <a:off x="8015569" y="71695"/>
                <a:ext cx="3827139" cy="902040"/>
              </a:xfrm>
              <a:prstGeom prst="wedgeRoundRectCallout">
                <a:avLst>
                  <a:gd name="adj1" fmla="val -24414"/>
                  <a:gd name="adj2" fmla="val 416031"/>
                  <a:gd name="adj3" fmla="val 16667"/>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402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P spid="20" grpId="0"/>
      <p:bldP spid="21" grpId="0"/>
      <p:bldP spid="24" grpId="0"/>
      <p:bldP spid="1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RMSProp</a:t>
            </a:r>
            <a:endParaRPr lang="en-US" dirty="0"/>
          </a:p>
        </p:txBody>
      </p:sp>
      <p:sp>
        <p:nvSpPr>
          <p:cNvPr id="3" name="Content Placeholder 2"/>
          <p:cNvSpPr>
            <a:spLocks noGrp="1"/>
          </p:cNvSpPr>
          <p:nvPr>
            <p:ph idx="1"/>
          </p:nvPr>
        </p:nvSpPr>
        <p:spPr>
          <a:xfrm>
            <a:off x="833414" y="1177760"/>
            <a:ext cx="10722481" cy="2111143"/>
          </a:xfrm>
        </p:spPr>
        <p:txBody>
          <a:bodyPr/>
          <a:lstStyle/>
          <a:p>
            <a:pPr marL="342900" indent="-342900">
              <a:buFont typeface="Arial" charset="0"/>
              <a:buChar char="•"/>
            </a:pPr>
            <a:r>
              <a:rPr lang="en-US" sz="2400" dirty="0"/>
              <a:t>For non-convex problems, </a:t>
            </a:r>
            <a:r>
              <a:rPr lang="en-US" sz="2400" dirty="0" err="1"/>
              <a:t>AdaGrad</a:t>
            </a:r>
            <a:r>
              <a:rPr lang="en-US" sz="2400" dirty="0"/>
              <a:t> can prematurely decrease learning rate</a:t>
            </a:r>
          </a:p>
          <a:p>
            <a:pPr marL="342900" indent="-342900">
              <a:buFont typeface="Arial" charset="0"/>
              <a:buChar char="•"/>
            </a:pPr>
            <a:r>
              <a:rPr lang="en-US" sz="2400" dirty="0"/>
              <a:t>Use </a:t>
            </a:r>
            <a:r>
              <a:rPr lang="en-US" sz="2400" dirty="0">
                <a:solidFill>
                  <a:srgbClr val="0000FF"/>
                </a:solidFill>
              </a:rPr>
              <a:t>exponentially weighted average </a:t>
            </a:r>
            <a:r>
              <a:rPr lang="en-US" sz="2400" dirty="0"/>
              <a:t>for gradient accumulation</a:t>
            </a:r>
          </a:p>
        </p:txBody>
      </p:sp>
      <p:sp>
        <p:nvSpPr>
          <p:cNvPr id="6" name="Slide Number Placeholder 5"/>
          <p:cNvSpPr>
            <a:spLocks noGrp="1"/>
          </p:cNvSpPr>
          <p:nvPr>
            <p:ph type="sldNum" sz="quarter" idx="12"/>
          </p:nvPr>
        </p:nvSpPr>
        <p:spPr/>
        <p:txBody>
          <a:bodyPr/>
          <a:lstStyle/>
          <a:p>
            <a:fld id="{82BAABBF-CE1E-8A4C-92D8-393D0291D808}" type="slidenum">
              <a:rPr lang="en-US" smtClean="0"/>
              <a:t>126</a:t>
            </a:fld>
            <a:endParaRPr lang="en-US"/>
          </a:p>
        </p:txBody>
      </p:sp>
      <p:graphicFrame>
        <p:nvGraphicFramePr>
          <p:cNvPr id="7" name="Object 6"/>
          <p:cNvGraphicFramePr>
            <a:graphicFrameLocks noChangeAspect="1"/>
          </p:cNvGraphicFramePr>
          <p:nvPr/>
        </p:nvGraphicFramePr>
        <p:xfrm>
          <a:off x="4630737" y="2771775"/>
          <a:ext cx="2930525" cy="657225"/>
        </p:xfrm>
        <a:graphic>
          <a:graphicData uri="http://schemas.openxmlformats.org/presentationml/2006/ole">
            <mc:AlternateContent xmlns:mc="http://schemas.openxmlformats.org/markup-compatibility/2006">
              <mc:Choice xmlns:v="urn:schemas-microsoft-com:vml" Requires="v">
                <p:oleObj spid="_x0000_s23563" name="Equation" r:id="rId4" imgW="1079500" imgH="241300" progId="Equation.3">
                  <p:embed/>
                </p:oleObj>
              </mc:Choice>
              <mc:Fallback>
                <p:oleObj name="Equation" r:id="rId4" imgW="1079500" imgH="241300" progId="Equation.3">
                  <p:embed/>
                  <p:pic>
                    <p:nvPicPr>
                      <p:cNvPr id="7" name="Object 6"/>
                      <p:cNvPicPr/>
                      <p:nvPr/>
                    </p:nvPicPr>
                    <p:blipFill>
                      <a:blip r:embed="rId5"/>
                      <a:stretch>
                        <a:fillRect/>
                      </a:stretch>
                    </p:blipFill>
                    <p:spPr>
                      <a:xfrm>
                        <a:off x="4630737" y="2771775"/>
                        <a:ext cx="2930525" cy="65722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001B6C8-8989-4445-808E-4774B0C2CB5F}"/>
              </a:ext>
            </a:extLst>
          </p:cNvPr>
          <p:cNvPicPr>
            <a:picLocks noChangeAspect="1"/>
          </p:cNvPicPr>
          <p:nvPr/>
        </p:nvPicPr>
        <p:blipFill>
          <a:blip r:embed="rId6"/>
          <a:stretch>
            <a:fillRect/>
          </a:stretch>
        </p:blipFill>
        <p:spPr>
          <a:xfrm>
            <a:off x="4433586" y="3899355"/>
            <a:ext cx="3324825" cy="752044"/>
          </a:xfrm>
          <a:prstGeom prst="rect">
            <a:avLst/>
          </a:prstGeom>
        </p:spPr>
      </p:pic>
    </p:spTree>
    <p:extLst>
      <p:ext uri="{BB962C8B-B14F-4D97-AF65-F5344CB8AC3E}">
        <p14:creationId xmlns:p14="http://schemas.microsoft.com/office/powerpoint/2010/main" val="32166071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p:sp>
        <p:nvSpPr>
          <p:cNvPr id="3" name="Content Placeholder 2"/>
          <p:cNvSpPr>
            <a:spLocks noGrp="1"/>
          </p:cNvSpPr>
          <p:nvPr>
            <p:ph idx="1"/>
          </p:nvPr>
        </p:nvSpPr>
        <p:spPr/>
        <p:txBody>
          <a:bodyPr/>
          <a:lstStyle/>
          <a:p>
            <a:pPr marL="342900" indent="-342900">
              <a:buFont typeface="Arial" charset="0"/>
              <a:buChar char="•"/>
            </a:pPr>
            <a:r>
              <a:rPr lang="en-US" sz="2400" dirty="0" err="1">
                <a:solidFill>
                  <a:srgbClr val="0000FF"/>
                </a:solidFill>
              </a:rPr>
              <a:t>RMSProp</a:t>
            </a:r>
            <a:r>
              <a:rPr lang="en-US" sz="2400" dirty="0">
                <a:solidFill>
                  <a:srgbClr val="0000FF"/>
                </a:solidFill>
              </a:rPr>
              <a:t> + Momentum</a:t>
            </a:r>
          </a:p>
          <a:p>
            <a:pPr marL="342900" indent="-342900">
              <a:buFont typeface="Arial" charset="0"/>
              <a:buChar char="•"/>
            </a:pPr>
            <a:r>
              <a:rPr lang="en-US" sz="2400" dirty="0">
                <a:solidFill>
                  <a:srgbClr val="000000"/>
                </a:solidFill>
              </a:rPr>
              <a:t>Estimate first moment:</a:t>
            </a:r>
          </a:p>
          <a:p>
            <a:pPr marL="571500" indent="-571500">
              <a:buFont typeface="Arial" charset="0"/>
              <a:buChar char="•"/>
            </a:pPr>
            <a:endParaRPr lang="en-US" sz="4400" dirty="0">
              <a:solidFill>
                <a:srgbClr val="000000"/>
              </a:solidFill>
            </a:endParaRPr>
          </a:p>
          <a:p>
            <a:pPr marL="342900" indent="-342900">
              <a:buFont typeface="Arial" charset="0"/>
              <a:buChar char="•"/>
            </a:pPr>
            <a:r>
              <a:rPr lang="en-US" sz="2400" dirty="0">
                <a:solidFill>
                  <a:srgbClr val="000000"/>
                </a:solidFill>
              </a:rPr>
              <a:t>Estimate second moment:</a:t>
            </a:r>
          </a:p>
          <a:p>
            <a:pPr marL="685800" indent="-685800">
              <a:buFont typeface="Arial" charset="0"/>
              <a:buChar char="•"/>
            </a:pPr>
            <a:endParaRPr lang="en-US" sz="4800" dirty="0">
              <a:solidFill>
                <a:srgbClr val="000000"/>
              </a:solidFill>
            </a:endParaRPr>
          </a:p>
          <a:p>
            <a:pPr marL="342900" indent="-342900">
              <a:buFont typeface="Arial" charset="0"/>
              <a:buChar char="•"/>
            </a:pPr>
            <a:r>
              <a:rPr lang="en-US" sz="2400" dirty="0">
                <a:solidFill>
                  <a:srgbClr val="000000"/>
                </a:solidFill>
              </a:rPr>
              <a:t>Update parameters:</a:t>
            </a:r>
          </a:p>
        </p:txBody>
      </p:sp>
      <p:sp>
        <p:nvSpPr>
          <p:cNvPr id="9" name="Slide Number Placeholder 8"/>
          <p:cNvSpPr>
            <a:spLocks noGrp="1"/>
          </p:cNvSpPr>
          <p:nvPr>
            <p:ph type="sldNum" sz="quarter" idx="12"/>
          </p:nvPr>
        </p:nvSpPr>
        <p:spPr/>
        <p:txBody>
          <a:bodyPr/>
          <a:lstStyle/>
          <a:p>
            <a:fld id="{82BAABBF-CE1E-8A4C-92D8-393D0291D808}" type="slidenum">
              <a:rPr lang="en-US" smtClean="0"/>
              <a:t>127</a:t>
            </a:fld>
            <a:endParaRPr lang="en-US"/>
          </a:p>
        </p:txBody>
      </p:sp>
      <p:sp>
        <p:nvSpPr>
          <p:cNvPr id="7" name="Cloud Callout 6"/>
          <p:cNvSpPr/>
          <p:nvPr/>
        </p:nvSpPr>
        <p:spPr>
          <a:xfrm>
            <a:off x="8324781" y="1722441"/>
            <a:ext cx="3230074" cy="1391261"/>
          </a:xfrm>
          <a:prstGeom prst="cloudCallout">
            <a:avLst>
              <a:gd name="adj1" fmla="val -59704"/>
              <a:gd name="adj2" fmla="val 6250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Also applies bias correction to </a:t>
            </a:r>
            <a:r>
              <a:rPr lang="en-US" sz="2400" i="1" dirty="0">
                <a:latin typeface="Times"/>
                <a:cs typeface="Times"/>
              </a:rPr>
              <a:t>v</a:t>
            </a:r>
            <a:r>
              <a:rPr lang="en-US" sz="2400" dirty="0"/>
              <a:t> and </a:t>
            </a:r>
            <a:r>
              <a:rPr lang="en-US" sz="2400" i="1" dirty="0">
                <a:latin typeface="Times"/>
                <a:cs typeface="Times"/>
              </a:rPr>
              <a:t>r</a:t>
            </a:r>
          </a:p>
        </p:txBody>
      </p:sp>
      <p:sp>
        <p:nvSpPr>
          <p:cNvPr id="8" name="TextBox 7"/>
          <p:cNvSpPr txBox="1"/>
          <p:nvPr/>
        </p:nvSpPr>
        <p:spPr>
          <a:xfrm>
            <a:off x="7553326" y="4772512"/>
            <a:ext cx="3114674" cy="1200328"/>
          </a:xfrm>
          <a:prstGeom prst="rect">
            <a:avLst/>
          </a:prstGeom>
          <a:noFill/>
        </p:spPr>
        <p:txBody>
          <a:bodyPr wrap="square" rtlCol="0">
            <a:spAutoFit/>
          </a:bodyPr>
          <a:lstStyle/>
          <a:p>
            <a:pPr algn="ctr"/>
            <a:r>
              <a:rPr lang="en-US" sz="2400" dirty="0">
                <a:solidFill>
                  <a:srgbClr val="0000FF"/>
                </a:solidFill>
              </a:rPr>
              <a:t>Works well in practice, is fairly robust to hyper-parameters</a:t>
            </a:r>
          </a:p>
        </p:txBody>
      </p:sp>
      <p:graphicFrame>
        <p:nvGraphicFramePr>
          <p:cNvPr id="10" name="Object 9"/>
          <p:cNvGraphicFramePr>
            <a:graphicFrameLocks noChangeAspect="1"/>
          </p:cNvGraphicFramePr>
          <p:nvPr/>
        </p:nvGraphicFramePr>
        <p:xfrm>
          <a:off x="4555331" y="2176097"/>
          <a:ext cx="3173413" cy="587375"/>
        </p:xfrm>
        <a:graphic>
          <a:graphicData uri="http://schemas.openxmlformats.org/presentationml/2006/ole">
            <mc:AlternateContent xmlns:mc="http://schemas.openxmlformats.org/markup-compatibility/2006">
              <mc:Choice xmlns:v="urn:schemas-microsoft-com:vml" Requires="v">
                <p:oleObj spid="_x0000_s24597" name="Equation" r:id="rId4" imgW="1168400" imgH="215900" progId="Equation.3">
                  <p:embed/>
                </p:oleObj>
              </mc:Choice>
              <mc:Fallback>
                <p:oleObj name="Equation" r:id="rId4" imgW="1168400" imgH="215900" progId="Equation.3">
                  <p:embed/>
                  <p:pic>
                    <p:nvPicPr>
                      <p:cNvPr id="10" name="Object 9"/>
                      <p:cNvPicPr/>
                      <p:nvPr/>
                    </p:nvPicPr>
                    <p:blipFill>
                      <a:blip r:embed="rId5"/>
                      <a:stretch>
                        <a:fillRect/>
                      </a:stretch>
                    </p:blipFill>
                    <p:spPr>
                      <a:xfrm>
                        <a:off x="4555331" y="2176097"/>
                        <a:ext cx="3173413" cy="58737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628528" y="3433990"/>
          <a:ext cx="3173413" cy="655637"/>
        </p:xfrm>
        <a:graphic>
          <a:graphicData uri="http://schemas.openxmlformats.org/presentationml/2006/ole">
            <mc:AlternateContent xmlns:mc="http://schemas.openxmlformats.org/markup-compatibility/2006">
              <mc:Choice xmlns:v="urn:schemas-microsoft-com:vml" Requires="v">
                <p:oleObj spid="_x0000_s24598" name="Equation" r:id="rId6" imgW="1168400" imgH="241300" progId="Equation.3">
                  <p:embed/>
                </p:oleObj>
              </mc:Choice>
              <mc:Fallback>
                <p:oleObj name="Equation" r:id="rId6" imgW="1168400" imgH="241300" progId="Equation.3">
                  <p:embed/>
                  <p:pic>
                    <p:nvPicPr>
                      <p:cNvPr id="12" name="Object 11"/>
                      <p:cNvPicPr/>
                      <p:nvPr/>
                    </p:nvPicPr>
                    <p:blipFill>
                      <a:blip r:embed="rId7"/>
                      <a:stretch>
                        <a:fillRect/>
                      </a:stretch>
                    </p:blipFill>
                    <p:spPr>
                      <a:xfrm>
                        <a:off x="4628528" y="3433990"/>
                        <a:ext cx="3173413" cy="655637"/>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BD280C2F-2037-2A44-BB58-1E4E651358BD}"/>
              </a:ext>
            </a:extLst>
          </p:cNvPr>
          <p:cNvPicPr>
            <a:picLocks noChangeAspect="1"/>
          </p:cNvPicPr>
          <p:nvPr/>
        </p:nvPicPr>
        <p:blipFill>
          <a:blip r:embed="rId8"/>
          <a:stretch>
            <a:fillRect/>
          </a:stretch>
        </p:blipFill>
        <p:spPr>
          <a:xfrm>
            <a:off x="4237196" y="5058137"/>
            <a:ext cx="3316130" cy="750077"/>
          </a:xfrm>
          <a:prstGeom prst="rect">
            <a:avLst/>
          </a:prstGeom>
        </p:spPr>
      </p:pic>
    </p:spTree>
    <p:extLst>
      <p:ext uri="{BB962C8B-B14F-4D97-AF65-F5344CB8AC3E}">
        <p14:creationId xmlns:p14="http://schemas.microsoft.com/office/powerpoint/2010/main" val="2031820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b="1"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128</a:t>
            </a:fld>
            <a:endParaRPr lang="en-US"/>
          </a:p>
        </p:txBody>
      </p:sp>
    </p:spTree>
    <p:extLst>
      <p:ext uri="{BB962C8B-B14F-4D97-AF65-F5344CB8AC3E}">
        <p14:creationId xmlns:p14="http://schemas.microsoft.com/office/powerpoint/2010/main" val="3708697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Initialization</a:t>
            </a:r>
          </a:p>
        </p:txBody>
      </p:sp>
      <p:sp>
        <p:nvSpPr>
          <p:cNvPr id="3" name="Content Placeholder 2"/>
          <p:cNvSpPr>
            <a:spLocks noGrp="1"/>
          </p:cNvSpPr>
          <p:nvPr>
            <p:ph idx="1"/>
          </p:nvPr>
        </p:nvSpPr>
        <p:spPr/>
        <p:txBody>
          <a:bodyPr/>
          <a:lstStyle/>
          <a:p>
            <a:pPr marL="342900" indent="-342900">
              <a:spcAft>
                <a:spcPts val="1200"/>
              </a:spcAft>
              <a:buFont typeface="Arial" charset="0"/>
              <a:buChar char="•"/>
            </a:pPr>
            <a:r>
              <a:rPr lang="en-US" sz="2400" dirty="0"/>
              <a:t>Goal: </a:t>
            </a:r>
            <a:r>
              <a:rPr lang="en-US" sz="2400" dirty="0">
                <a:solidFill>
                  <a:srgbClr val="FF0000"/>
                </a:solidFill>
              </a:rPr>
              <a:t>break symmetry </a:t>
            </a:r>
            <a:r>
              <a:rPr lang="en-US" sz="2400" dirty="0"/>
              <a:t>between units</a:t>
            </a:r>
          </a:p>
          <a:p>
            <a:pPr lvl="1">
              <a:spcAft>
                <a:spcPts val="1200"/>
              </a:spcAft>
              <a:buFont typeface="Arial" charset="0"/>
              <a:buChar char="•"/>
            </a:pPr>
            <a:r>
              <a:rPr lang="en-US" sz="2400" dirty="0"/>
              <a:t>so that each unit computes a different function</a:t>
            </a:r>
          </a:p>
          <a:p>
            <a:pPr marL="342900" indent="-342900">
              <a:spcAft>
                <a:spcPts val="1200"/>
              </a:spcAft>
              <a:buFont typeface="Arial" charset="0"/>
              <a:buChar char="•"/>
            </a:pPr>
            <a:r>
              <a:rPr lang="en-US" sz="2400" dirty="0"/>
              <a:t>Initialize all weights (not biases) </a:t>
            </a:r>
            <a:r>
              <a:rPr lang="en-US" sz="2400" dirty="0">
                <a:solidFill>
                  <a:srgbClr val="0000FF"/>
                </a:solidFill>
              </a:rPr>
              <a:t>randomly</a:t>
            </a:r>
          </a:p>
          <a:p>
            <a:pPr lvl="1">
              <a:spcAft>
                <a:spcPts val="1200"/>
              </a:spcAft>
              <a:buFont typeface="Arial" charset="0"/>
              <a:buChar char="•"/>
            </a:pPr>
            <a:r>
              <a:rPr lang="en-US" sz="2400" dirty="0"/>
              <a:t>Gaussian or uniform distribution</a:t>
            </a:r>
          </a:p>
          <a:p>
            <a:pPr marL="342900" indent="-342900">
              <a:spcAft>
                <a:spcPts val="1200"/>
              </a:spcAft>
              <a:buFont typeface="Arial" charset="0"/>
              <a:buChar char="•"/>
            </a:pPr>
            <a:r>
              <a:rPr lang="en-US" sz="2400" dirty="0">
                <a:solidFill>
                  <a:srgbClr val="0000FF"/>
                </a:solidFill>
              </a:rPr>
              <a:t>Scale of initialization?</a:t>
            </a:r>
          </a:p>
          <a:p>
            <a:pPr lvl="1">
              <a:spcAft>
                <a:spcPts val="1200"/>
              </a:spcAft>
              <a:buFont typeface="Arial" charset="0"/>
              <a:buChar char="•"/>
            </a:pPr>
            <a:r>
              <a:rPr lang="en-US" sz="2400" i="1" dirty="0"/>
              <a:t>Large</a:t>
            </a:r>
            <a:r>
              <a:rPr lang="en-US" sz="2400" dirty="0"/>
              <a:t> -&gt; grad explosion,  </a:t>
            </a:r>
            <a:r>
              <a:rPr lang="en-US" sz="2400" i="1" dirty="0"/>
              <a:t>Small</a:t>
            </a:r>
            <a:r>
              <a:rPr lang="en-US" sz="2400" dirty="0"/>
              <a:t> -&gt; grad vanishing</a:t>
            </a:r>
          </a:p>
          <a:p>
            <a:pPr lvl="1">
              <a:spcAft>
                <a:spcPts val="1200"/>
              </a:spcAft>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129</a:t>
            </a:fld>
            <a:endParaRPr lang="en-US"/>
          </a:p>
        </p:txBody>
      </p:sp>
    </p:spTree>
    <p:extLst>
      <p:ext uri="{BB962C8B-B14F-4D97-AF65-F5344CB8AC3E}">
        <p14:creationId xmlns:p14="http://schemas.microsoft.com/office/powerpoint/2010/main" val="339997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90" y="904654"/>
            <a:ext cx="7099300" cy="2374900"/>
          </a:xfrm>
          <a:prstGeom prst="rect">
            <a:avLst/>
          </a:prstGeom>
        </p:spPr>
      </p:pic>
      <p:sp>
        <p:nvSpPr>
          <p:cNvPr id="2" name="Title 1"/>
          <p:cNvSpPr>
            <a:spLocks noGrp="1"/>
          </p:cNvSpPr>
          <p:nvPr>
            <p:ph type="title"/>
          </p:nvPr>
        </p:nvSpPr>
        <p:spPr/>
        <p:txBody>
          <a:bodyPr/>
          <a:lstStyle/>
          <a:p>
            <a:r>
              <a:rPr lang="en-US" dirty="0"/>
              <a:t>NN in action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660512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Xavier Initialization</a:t>
            </a:r>
          </a:p>
        </p:txBody>
      </p:sp>
      <p:sp>
        <p:nvSpPr>
          <p:cNvPr id="6" name="Content Placeholder 5"/>
          <p:cNvSpPr>
            <a:spLocks noGrp="1"/>
          </p:cNvSpPr>
          <p:nvPr>
            <p:ph idx="1"/>
          </p:nvPr>
        </p:nvSpPr>
        <p:spPr/>
        <p:txBody>
          <a:bodyPr/>
          <a:lstStyle/>
          <a:p>
            <a:pPr marL="342900" indent="-342900">
              <a:spcAft>
                <a:spcPts val="1200"/>
              </a:spcAft>
              <a:buFont typeface="Arial" charset="0"/>
              <a:buChar char="•"/>
            </a:pPr>
            <a:r>
              <a:rPr lang="en-US" sz="2400" dirty="0"/>
              <a:t>Heuristic for all outputs to have </a:t>
            </a:r>
            <a:r>
              <a:rPr lang="en-US" sz="2400" dirty="0">
                <a:solidFill>
                  <a:srgbClr val="0000FF"/>
                </a:solidFill>
              </a:rPr>
              <a:t>unit variance</a:t>
            </a:r>
          </a:p>
          <a:p>
            <a:pPr marL="342900" indent="-342900">
              <a:spcAft>
                <a:spcPts val="1200"/>
              </a:spcAft>
              <a:buFont typeface="Arial" charset="0"/>
              <a:buChar char="•"/>
            </a:pPr>
            <a:r>
              <a:rPr lang="en-US" sz="2400" dirty="0"/>
              <a:t>For a fully-connected layer with </a:t>
            </a:r>
            <a:r>
              <a:rPr lang="en-US" sz="2400" i="1" dirty="0">
                <a:latin typeface="Times"/>
                <a:cs typeface="Times"/>
              </a:rPr>
              <a:t>m</a:t>
            </a:r>
            <a:r>
              <a:rPr lang="en-US" sz="2400" dirty="0"/>
              <a:t> inputs:</a:t>
            </a:r>
          </a:p>
          <a:p>
            <a:pPr marL="342900" indent="-342900">
              <a:spcAft>
                <a:spcPts val="1200"/>
              </a:spcAft>
              <a:buFont typeface="Arial" charset="0"/>
              <a:buChar char="•"/>
            </a:pPr>
            <a:endParaRPr lang="en-US" sz="24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For </a:t>
            </a:r>
            <a:r>
              <a:rPr lang="en-US" sz="2400" dirty="0" err="1"/>
              <a:t>ReLU</a:t>
            </a:r>
            <a:r>
              <a:rPr lang="en-US" sz="2400" dirty="0"/>
              <a:t> units, it is recommended:</a:t>
            </a:r>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marL="342900" indent="-342900">
              <a:spcAft>
                <a:spcPts val="1200"/>
              </a:spcAft>
              <a:buFont typeface="Arial" charset="0"/>
              <a:buChar char="•"/>
            </a:pPr>
            <a:endParaRPr lang="en-US" sz="24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a:p>
            <a:pPr lvl="1">
              <a:spcAft>
                <a:spcPts val="1200"/>
              </a:spcAft>
            </a:pPr>
            <a:endParaRPr lang="en-US" sz="1800" dirty="0"/>
          </a:p>
        </p:txBody>
      </p:sp>
      <p:sp>
        <p:nvSpPr>
          <p:cNvPr id="3" name="Slide Number Placeholder 2"/>
          <p:cNvSpPr>
            <a:spLocks noGrp="1"/>
          </p:cNvSpPr>
          <p:nvPr>
            <p:ph type="sldNum" sz="quarter" idx="12"/>
          </p:nvPr>
        </p:nvSpPr>
        <p:spPr/>
        <p:txBody>
          <a:bodyPr/>
          <a:lstStyle/>
          <a:p>
            <a:fld id="{82BAABBF-CE1E-8A4C-92D8-393D0291D808}" type="slidenum">
              <a:rPr lang="en-US" smtClean="0"/>
              <a:t>130</a:t>
            </a:fld>
            <a:endParaRPr lang="en-US"/>
          </a:p>
        </p:txBody>
      </p:sp>
      <p:graphicFrame>
        <p:nvGraphicFramePr>
          <p:cNvPr id="7" name="Object 6"/>
          <p:cNvGraphicFramePr>
            <a:graphicFrameLocks noChangeAspect="1"/>
          </p:cNvGraphicFramePr>
          <p:nvPr/>
        </p:nvGraphicFramePr>
        <p:xfrm>
          <a:off x="4955381" y="2423227"/>
          <a:ext cx="2281238" cy="1020763"/>
        </p:xfrm>
        <a:graphic>
          <a:graphicData uri="http://schemas.openxmlformats.org/presentationml/2006/ole">
            <mc:AlternateContent xmlns:mc="http://schemas.openxmlformats.org/markup-compatibility/2006">
              <mc:Choice xmlns:v="urn:schemas-microsoft-com:vml" Requires="v">
                <p:oleObj spid="_x0000_s25621" name="Equation" r:id="rId4" imgW="965200" imgH="431800" progId="Equation.3">
                  <p:embed/>
                </p:oleObj>
              </mc:Choice>
              <mc:Fallback>
                <p:oleObj name="Equation" r:id="rId4" imgW="965200" imgH="431800" progId="Equation.3">
                  <p:embed/>
                  <p:pic>
                    <p:nvPicPr>
                      <p:cNvPr id="7" name="Object 6"/>
                      <p:cNvPicPr/>
                      <p:nvPr/>
                    </p:nvPicPr>
                    <p:blipFill>
                      <a:blip r:embed="rId5"/>
                      <a:stretch>
                        <a:fillRect/>
                      </a:stretch>
                    </p:blipFill>
                    <p:spPr>
                      <a:xfrm>
                        <a:off x="4955381" y="2423227"/>
                        <a:ext cx="2281238" cy="1020763"/>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856300" y="4164086"/>
          <a:ext cx="2281238" cy="1020762"/>
        </p:xfrm>
        <a:graphic>
          <a:graphicData uri="http://schemas.openxmlformats.org/presentationml/2006/ole">
            <mc:AlternateContent xmlns:mc="http://schemas.openxmlformats.org/markup-compatibility/2006">
              <mc:Choice xmlns:v="urn:schemas-microsoft-com:vml" Requires="v">
                <p:oleObj spid="_x0000_s25622" name="Equation" r:id="rId6" imgW="965200" imgH="431800" progId="Equation.3">
                  <p:embed/>
                </p:oleObj>
              </mc:Choice>
              <mc:Fallback>
                <p:oleObj name="Equation" r:id="rId6" imgW="965200" imgH="431800" progId="Equation.3">
                  <p:embed/>
                  <p:pic>
                    <p:nvPicPr>
                      <p:cNvPr id="9" name="Object 8"/>
                      <p:cNvPicPr/>
                      <p:nvPr/>
                    </p:nvPicPr>
                    <p:blipFill>
                      <a:blip r:embed="rId7"/>
                      <a:stretch>
                        <a:fillRect/>
                      </a:stretch>
                    </p:blipFill>
                    <p:spPr>
                      <a:xfrm>
                        <a:off x="4856300" y="4164086"/>
                        <a:ext cx="2281238" cy="1020762"/>
                      </a:xfrm>
                      <a:prstGeom prst="rect">
                        <a:avLst/>
                      </a:prstGeom>
                    </p:spPr>
                  </p:pic>
                </p:oleObj>
              </mc:Fallback>
            </mc:AlternateContent>
          </a:graphicData>
        </a:graphic>
      </p:graphicFrame>
    </p:spTree>
    <p:extLst>
      <p:ext uri="{BB962C8B-B14F-4D97-AF65-F5344CB8AC3E}">
        <p14:creationId xmlns:p14="http://schemas.microsoft.com/office/powerpoint/2010/main" val="6848178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Initialization</a:t>
            </a:r>
          </a:p>
        </p:txBody>
      </p:sp>
      <p:sp>
        <p:nvSpPr>
          <p:cNvPr id="3" name="Content Placeholder 2"/>
          <p:cNvSpPr>
            <a:spLocks noGrp="1"/>
          </p:cNvSpPr>
          <p:nvPr>
            <p:ph idx="1"/>
          </p:nvPr>
        </p:nvSpPr>
        <p:spPr>
          <a:xfrm>
            <a:off x="1030442" y="1229474"/>
            <a:ext cx="8686801" cy="5101492"/>
          </a:xfrm>
        </p:spPr>
        <p:txBody>
          <a:bodyPr>
            <a:normAutofit/>
          </a:bodyPr>
          <a:lstStyle/>
          <a:p>
            <a:pPr marL="342900" indent="-342900">
              <a:spcAft>
                <a:spcPts val="1200"/>
              </a:spcAft>
              <a:buFont typeface="Arial" charset="0"/>
              <a:buChar char="•"/>
            </a:pPr>
            <a:r>
              <a:rPr lang="en-US" sz="2400" dirty="0"/>
              <a:t>Fully-connected layer with </a:t>
            </a:r>
            <a:r>
              <a:rPr lang="en-US" sz="2400" i="1" dirty="0">
                <a:latin typeface="Times"/>
                <a:cs typeface="Times"/>
              </a:rPr>
              <a:t>m</a:t>
            </a:r>
            <a:r>
              <a:rPr lang="en-US" sz="2400" dirty="0"/>
              <a:t> inputs, </a:t>
            </a:r>
            <a:r>
              <a:rPr lang="en-US" sz="2400" i="1" dirty="0">
                <a:latin typeface="Times"/>
                <a:cs typeface="Times"/>
              </a:rPr>
              <a:t>n</a:t>
            </a:r>
            <a:r>
              <a:rPr lang="en-US" sz="2400" dirty="0"/>
              <a:t> outputs:</a:t>
            </a:r>
          </a:p>
          <a:p>
            <a:pPr marL="685800" indent="-685800">
              <a:spcAft>
                <a:spcPts val="1200"/>
              </a:spcAft>
              <a:buFont typeface="Arial" charset="0"/>
              <a:buChar char="•"/>
            </a:pPr>
            <a:endParaRPr lang="en-US" sz="4800" dirty="0"/>
          </a:p>
          <a:p>
            <a:pPr marL="342900" indent="-342900">
              <a:spcAft>
                <a:spcPts val="1200"/>
              </a:spcAft>
              <a:buFont typeface="Arial" charset="0"/>
              <a:buChar char="•"/>
            </a:pPr>
            <a:endParaRPr lang="en-US" sz="2400" dirty="0"/>
          </a:p>
          <a:p>
            <a:pPr marL="342900" indent="-342900">
              <a:spcAft>
                <a:spcPts val="1200"/>
              </a:spcAft>
              <a:buFont typeface="Arial" charset="0"/>
              <a:buChar char="•"/>
            </a:pPr>
            <a:r>
              <a:rPr lang="en-US" sz="2400" dirty="0"/>
              <a:t>Heuristic trades off between initialize all layers have </a:t>
            </a:r>
            <a:r>
              <a:rPr lang="en-US" sz="2400" dirty="0">
                <a:solidFill>
                  <a:srgbClr val="000000"/>
                </a:solidFill>
              </a:rPr>
              <a:t>same activation and gradient variance</a:t>
            </a:r>
          </a:p>
          <a:p>
            <a:pPr marL="342900" indent="-342900">
              <a:spcAft>
                <a:spcPts val="1200"/>
              </a:spcAft>
              <a:buFont typeface="Arial" charset="0"/>
              <a:buChar char="•"/>
            </a:pPr>
            <a:r>
              <a:rPr lang="en-US" sz="2400" dirty="0">
                <a:solidFill>
                  <a:srgbClr val="0000FF"/>
                </a:solidFill>
              </a:rPr>
              <a:t>Sparse</a:t>
            </a:r>
            <a:r>
              <a:rPr lang="en-US" sz="2400" dirty="0"/>
              <a:t> variant when </a:t>
            </a:r>
            <a:r>
              <a:rPr lang="en-US" sz="2400" i="1" dirty="0">
                <a:latin typeface="Times"/>
                <a:cs typeface="Times"/>
              </a:rPr>
              <a:t>m </a:t>
            </a:r>
            <a:r>
              <a:rPr lang="en-US" sz="2400" dirty="0">
                <a:solidFill>
                  <a:srgbClr val="000000"/>
                </a:solidFill>
              </a:rPr>
              <a:t>is large</a:t>
            </a:r>
            <a:endParaRPr lang="en-US" sz="2400" dirty="0"/>
          </a:p>
          <a:p>
            <a:pPr lvl="1">
              <a:spcAft>
                <a:spcPts val="1200"/>
              </a:spcAft>
            </a:pPr>
            <a:r>
              <a:rPr lang="en-US" sz="1800" dirty="0"/>
              <a:t> </a:t>
            </a:r>
            <a:r>
              <a:rPr lang="en-US" sz="2000" dirty="0"/>
              <a:t>Initialize </a:t>
            </a:r>
            <a:r>
              <a:rPr lang="en-US" sz="2000" i="1" dirty="0"/>
              <a:t>k</a:t>
            </a:r>
            <a:r>
              <a:rPr lang="en-US" sz="2000" dirty="0"/>
              <a:t> nonzero weights in each unit</a:t>
            </a:r>
          </a:p>
          <a:p>
            <a:pPr lvl="1">
              <a:spcAft>
                <a:spcPts val="1200"/>
              </a:spcAft>
            </a:pPr>
            <a:endParaRPr lang="en-US" sz="1800" dirty="0"/>
          </a:p>
          <a:p>
            <a:pPr marL="342900" indent="-342900">
              <a:spcAft>
                <a:spcPts val="1200"/>
              </a:spcAft>
              <a:buFont typeface="Arial" charset="0"/>
              <a:buChar char="•"/>
            </a:pPr>
            <a:endParaRPr lang="en-US" sz="2400" dirty="0"/>
          </a:p>
        </p:txBody>
      </p:sp>
      <p:sp>
        <p:nvSpPr>
          <p:cNvPr id="5" name="Slide Number Placeholder 4"/>
          <p:cNvSpPr>
            <a:spLocks noGrp="1"/>
          </p:cNvSpPr>
          <p:nvPr>
            <p:ph type="sldNum" sz="quarter" idx="12"/>
          </p:nvPr>
        </p:nvSpPr>
        <p:spPr/>
        <p:txBody>
          <a:bodyPr/>
          <a:lstStyle/>
          <a:p>
            <a:fld id="{82BAABBF-CE1E-8A4C-92D8-393D0291D808}" type="slidenum">
              <a:rPr lang="en-US" smtClean="0"/>
              <a:t>131</a:t>
            </a:fld>
            <a:endParaRPr lang="en-US"/>
          </a:p>
        </p:txBody>
      </p:sp>
      <p:graphicFrame>
        <p:nvGraphicFramePr>
          <p:cNvPr id="6" name="Object 5"/>
          <p:cNvGraphicFramePr>
            <a:graphicFrameLocks noChangeAspect="1"/>
          </p:cNvGraphicFramePr>
          <p:nvPr/>
        </p:nvGraphicFramePr>
        <p:xfrm>
          <a:off x="3884614" y="2162679"/>
          <a:ext cx="4087079" cy="1171227"/>
        </p:xfrm>
        <a:graphic>
          <a:graphicData uri="http://schemas.openxmlformats.org/presentationml/2006/ole">
            <mc:AlternateContent xmlns:mc="http://schemas.openxmlformats.org/markup-compatibility/2006">
              <mc:Choice xmlns:v="urn:schemas-microsoft-com:vml" Requires="v">
                <p:oleObj spid="_x0000_s26635" name="Equation" r:id="rId4" imgW="1727200" imgH="495300" progId="Equation.3">
                  <p:embed/>
                </p:oleObj>
              </mc:Choice>
              <mc:Fallback>
                <p:oleObj name="Equation" r:id="rId4" imgW="1727200" imgH="495300" progId="Equation.3">
                  <p:embed/>
                  <p:pic>
                    <p:nvPicPr>
                      <p:cNvPr id="6" name="Object 5"/>
                      <p:cNvPicPr/>
                      <p:nvPr/>
                    </p:nvPicPr>
                    <p:blipFill>
                      <a:blip r:embed="rId5"/>
                      <a:stretch>
                        <a:fillRect/>
                      </a:stretch>
                    </p:blipFill>
                    <p:spPr>
                      <a:xfrm>
                        <a:off x="3884614" y="2162679"/>
                        <a:ext cx="4087079" cy="1171227"/>
                      </a:xfrm>
                      <a:prstGeom prst="rect">
                        <a:avLst/>
                      </a:prstGeom>
                    </p:spPr>
                  </p:pic>
                </p:oleObj>
              </mc:Fallback>
            </mc:AlternateContent>
          </a:graphicData>
        </a:graphic>
      </p:graphicFrame>
    </p:spTree>
    <p:extLst>
      <p:ext uri="{BB962C8B-B14F-4D97-AF65-F5344CB8AC3E}">
        <p14:creationId xmlns:p14="http://schemas.microsoft.com/office/powerpoint/2010/main" val="1472565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2BAABBF-CE1E-8A4C-92D8-393D0291D808}" type="slidenum">
              <a:rPr lang="en-US" smtClean="0"/>
              <a:t>132</a:t>
            </a:fld>
            <a:endParaRPr lang="en-US"/>
          </a:p>
        </p:txBody>
      </p:sp>
      <p:pic>
        <p:nvPicPr>
          <p:cNvPr id="5" name="slide.url=http://ruder.io/optimizing-gradient-descent/index.html#adam"/>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29445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b="1"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133</a:t>
            </a:fld>
            <a:endParaRPr lang="en-US"/>
          </a:p>
        </p:txBody>
      </p:sp>
    </p:spTree>
    <p:extLst>
      <p:ext uri="{BB962C8B-B14F-4D97-AF65-F5344CB8AC3E}">
        <p14:creationId xmlns:p14="http://schemas.microsoft.com/office/powerpoint/2010/main" val="19635159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Normalization</a:t>
            </a:r>
          </a:p>
        </p:txBody>
      </p:sp>
      <p:sp>
        <p:nvSpPr>
          <p:cNvPr id="3" name="Content Placeholder 2"/>
          <p:cNvSpPr>
            <a:spLocks noGrp="1"/>
          </p:cNvSpPr>
          <p:nvPr>
            <p:ph idx="1"/>
          </p:nvPr>
        </p:nvSpPr>
        <p:spPr>
          <a:xfrm>
            <a:off x="1115953" y="1141762"/>
            <a:ext cx="9923107" cy="4898327"/>
          </a:xfrm>
        </p:spPr>
        <p:txBody>
          <a:bodyPr/>
          <a:lstStyle/>
          <a:p>
            <a:r>
              <a:rPr lang="en-US" sz="2400" dirty="0"/>
              <a:t>Good practice to normalize features before applying learning algorithm:</a:t>
            </a:r>
          </a:p>
          <a:p>
            <a:endParaRPr lang="en-US" sz="2400" dirty="0"/>
          </a:p>
          <a:p>
            <a:endParaRPr lang="en-US" sz="2400" dirty="0"/>
          </a:p>
          <a:p>
            <a:endParaRPr lang="en-US" sz="6000" dirty="0"/>
          </a:p>
          <a:p>
            <a:r>
              <a:rPr lang="en-US" sz="2400" dirty="0"/>
              <a:t>Features in </a:t>
            </a:r>
            <a:r>
              <a:rPr lang="en-US" sz="2400" dirty="0">
                <a:solidFill>
                  <a:srgbClr val="0000FF"/>
                </a:solidFill>
              </a:rPr>
              <a:t>same scale</a:t>
            </a:r>
            <a:r>
              <a:rPr lang="en-US" sz="2400" dirty="0"/>
              <a:t>: mean 0 and variance 1</a:t>
            </a:r>
          </a:p>
          <a:p>
            <a:pPr lvl="1"/>
            <a:r>
              <a:rPr lang="en-US" sz="1800" dirty="0"/>
              <a:t>Speeds up learning</a:t>
            </a:r>
          </a:p>
          <a:p>
            <a:endParaRPr lang="en-US" sz="2400" dirty="0"/>
          </a:p>
          <a:p>
            <a:endParaRPr lang="en-US" sz="2400" dirty="0"/>
          </a:p>
          <a:p>
            <a:endParaRPr lang="en-US" sz="2400" dirty="0"/>
          </a:p>
          <a:p>
            <a:endParaRPr lang="en-US" sz="2400" dirty="0"/>
          </a:p>
          <a:p>
            <a:endParaRPr lang="en-US" sz="2400" dirty="0"/>
          </a:p>
        </p:txBody>
      </p:sp>
      <p:sp>
        <p:nvSpPr>
          <p:cNvPr id="10" name="Slide Number Placeholder 9"/>
          <p:cNvSpPr>
            <a:spLocks noGrp="1"/>
          </p:cNvSpPr>
          <p:nvPr>
            <p:ph type="sldNum" sz="quarter" idx="12"/>
          </p:nvPr>
        </p:nvSpPr>
        <p:spPr/>
        <p:txBody>
          <a:bodyPr/>
          <a:lstStyle/>
          <a:p>
            <a:fld id="{82BAABBF-CE1E-8A4C-92D8-393D0291D808}" type="slidenum">
              <a:rPr lang="en-US" smtClean="0"/>
              <a:t>134</a:t>
            </a:fld>
            <a:endParaRPr lang="en-US"/>
          </a:p>
        </p:txBody>
      </p:sp>
      <p:grpSp>
        <p:nvGrpSpPr>
          <p:cNvPr id="4" name="Group 3"/>
          <p:cNvGrpSpPr/>
          <p:nvPr/>
        </p:nvGrpSpPr>
        <p:grpSpPr>
          <a:xfrm>
            <a:off x="3506352" y="2174311"/>
            <a:ext cx="6759382" cy="1678773"/>
            <a:chOff x="3519604" y="2770659"/>
            <a:chExt cx="6759382" cy="1678773"/>
          </a:xfrm>
        </p:grpSpPr>
        <p:cxnSp>
          <p:nvCxnSpPr>
            <p:cNvPr id="6" name="Straight Arrow Connector 5"/>
            <p:cNvCxnSpPr/>
            <p:nvPr/>
          </p:nvCxnSpPr>
          <p:spPr>
            <a:xfrm flipH="1">
              <a:off x="6529050" y="3045411"/>
              <a:ext cx="448213" cy="2785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39911" y="2826681"/>
              <a:ext cx="3339075" cy="400110"/>
            </a:xfrm>
            <a:prstGeom prst="rect">
              <a:avLst/>
            </a:prstGeom>
            <a:noFill/>
          </p:spPr>
          <p:txBody>
            <a:bodyPr wrap="none" rtlCol="0">
              <a:spAutoFit/>
            </a:bodyPr>
            <a:lstStyle/>
            <a:p>
              <a:r>
                <a:rPr lang="en-US" sz="2000" dirty="0"/>
                <a:t>Vector of mean feature values</a:t>
              </a:r>
            </a:p>
          </p:txBody>
        </p:sp>
        <p:cxnSp>
          <p:nvCxnSpPr>
            <p:cNvPr id="8" name="Straight Arrow Connector 7"/>
            <p:cNvCxnSpPr/>
            <p:nvPr/>
          </p:nvCxnSpPr>
          <p:spPr>
            <a:xfrm flipH="1" flipV="1">
              <a:off x="6174216" y="4049323"/>
              <a:ext cx="448214" cy="218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85077" y="4049322"/>
              <a:ext cx="3296120" cy="400110"/>
            </a:xfrm>
            <a:prstGeom prst="rect">
              <a:avLst/>
            </a:prstGeom>
            <a:noFill/>
          </p:spPr>
          <p:txBody>
            <a:bodyPr wrap="none" rtlCol="0">
              <a:spAutoFit/>
            </a:bodyPr>
            <a:lstStyle/>
            <a:p>
              <a:r>
                <a:rPr lang="en-US" sz="2000" dirty="0"/>
                <a:t>Vector of SD of feature values</a:t>
              </a:r>
            </a:p>
          </p:txBody>
        </p:sp>
        <p:cxnSp>
          <p:nvCxnSpPr>
            <p:cNvPr id="11" name="Straight Arrow Connector 10"/>
            <p:cNvCxnSpPr/>
            <p:nvPr/>
          </p:nvCxnSpPr>
          <p:spPr>
            <a:xfrm>
              <a:off x="5230754" y="3026737"/>
              <a:ext cx="413300" cy="2871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19604" y="2770659"/>
              <a:ext cx="1711150" cy="400110"/>
            </a:xfrm>
            <a:prstGeom prst="rect">
              <a:avLst/>
            </a:prstGeom>
            <a:noFill/>
          </p:spPr>
          <p:txBody>
            <a:bodyPr wrap="none" rtlCol="0">
              <a:spAutoFit/>
            </a:bodyPr>
            <a:lstStyle/>
            <a:p>
              <a:r>
                <a:rPr lang="en-US" sz="2000" dirty="0"/>
                <a:t>Feature vector</a:t>
              </a:r>
            </a:p>
          </p:txBody>
        </p:sp>
      </p:grpSp>
      <p:graphicFrame>
        <p:nvGraphicFramePr>
          <p:cNvPr id="13" name="Object 12"/>
          <p:cNvGraphicFramePr>
            <a:graphicFrameLocks noChangeAspect="1"/>
          </p:cNvGraphicFramePr>
          <p:nvPr/>
        </p:nvGraphicFramePr>
        <p:xfrm>
          <a:off x="4739724" y="2392916"/>
          <a:ext cx="1941513" cy="1203325"/>
        </p:xfrm>
        <a:graphic>
          <a:graphicData uri="http://schemas.openxmlformats.org/presentationml/2006/ole">
            <mc:AlternateContent xmlns:mc="http://schemas.openxmlformats.org/markup-compatibility/2006">
              <mc:Choice xmlns:v="urn:schemas-microsoft-com:vml" Requires="v">
                <p:oleObj spid="_x0000_s27659" name="Equation" r:id="rId4" imgW="635000" imgH="393700" progId="Equation.3">
                  <p:embed/>
                </p:oleObj>
              </mc:Choice>
              <mc:Fallback>
                <p:oleObj name="Equation" r:id="rId4" imgW="635000" imgH="393700" progId="Equation.3">
                  <p:embed/>
                  <p:pic>
                    <p:nvPicPr>
                      <p:cNvPr id="13" name="Object 12"/>
                      <p:cNvPicPr/>
                      <p:nvPr/>
                    </p:nvPicPr>
                    <p:blipFill>
                      <a:blip r:embed="rId5"/>
                      <a:stretch>
                        <a:fillRect/>
                      </a:stretch>
                    </p:blipFill>
                    <p:spPr>
                      <a:xfrm>
                        <a:off x="4739724" y="2392916"/>
                        <a:ext cx="1941513" cy="1203325"/>
                      </a:xfrm>
                      <a:prstGeom prst="rect">
                        <a:avLst/>
                      </a:prstGeom>
                    </p:spPr>
                  </p:pic>
                </p:oleObj>
              </mc:Fallback>
            </mc:AlternateContent>
          </a:graphicData>
        </a:graphic>
      </p:graphicFrame>
    </p:spTree>
    <p:extLst>
      <p:ext uri="{BB962C8B-B14F-4D97-AF65-F5344CB8AC3E}">
        <p14:creationId xmlns:p14="http://schemas.microsoft.com/office/powerpoint/2010/main" val="23794650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56214"/>
            <a:ext cx="10972800" cy="767276"/>
          </a:xfrm>
        </p:spPr>
        <p:txBody>
          <a:bodyPr/>
          <a:lstStyle/>
          <a:p>
            <a:r>
              <a:rPr lang="en-US" dirty="0"/>
              <a:t>Feature Normalization</a:t>
            </a:r>
          </a:p>
        </p:txBody>
      </p:sp>
      <p:grpSp>
        <p:nvGrpSpPr>
          <p:cNvPr id="3" name="Group 2"/>
          <p:cNvGrpSpPr>
            <a:grpSpLocks noChangeAspect="1"/>
          </p:cNvGrpSpPr>
          <p:nvPr/>
        </p:nvGrpSpPr>
        <p:grpSpPr>
          <a:xfrm>
            <a:off x="2073059" y="3020885"/>
            <a:ext cx="3933416" cy="1298850"/>
            <a:chOff x="1663090" y="1797052"/>
            <a:chExt cx="5794853" cy="2265995"/>
          </a:xfrm>
        </p:grpSpPr>
        <p:sp>
          <p:nvSpPr>
            <p:cNvPr id="4" name="Oval 3"/>
            <p:cNvSpPr/>
            <p:nvPr/>
          </p:nvSpPr>
          <p:spPr>
            <a:xfrm>
              <a:off x="3685566" y="2635250"/>
              <a:ext cx="1841500" cy="5715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a:grpSpLocks noChangeAspect="1"/>
          </p:cNvGrpSpPr>
          <p:nvPr/>
        </p:nvGrpSpPr>
        <p:grpSpPr>
          <a:xfrm rot="19631026">
            <a:off x="7129467" y="2683467"/>
            <a:ext cx="2288800" cy="2304094"/>
            <a:chOff x="1663090" y="1797052"/>
            <a:chExt cx="5794853" cy="2265995"/>
          </a:xfrm>
        </p:grpSpPr>
        <p:sp>
          <p:nvSpPr>
            <p:cNvPr id="10" name="Oval 9"/>
            <p:cNvSpPr/>
            <p:nvPr/>
          </p:nvSpPr>
          <p:spPr>
            <a:xfrm>
              <a:off x="3712819" y="2618834"/>
              <a:ext cx="1806245" cy="6574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a:off x="3288690" y="2428877"/>
              <a:ext cx="2600262" cy="101679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a:off x="2694965" y="2200276"/>
              <a:ext cx="3714650" cy="14525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2134049" y="1978026"/>
              <a:ext cx="4829044" cy="188832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a:off x="1663090" y="1797052"/>
              <a:ext cx="5794853" cy="22659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flipV="1">
            <a:off x="2027677" y="5281946"/>
            <a:ext cx="3959772" cy="7616"/>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V="1">
            <a:off x="2027679" y="2345668"/>
            <a:ext cx="0" cy="2936278"/>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6711832" y="5257055"/>
            <a:ext cx="3328204" cy="0"/>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flipV="1">
            <a:off x="6687750" y="2345669"/>
            <a:ext cx="24084" cy="2903771"/>
          </a:xfrm>
          <a:prstGeom prst="straightConnector1">
            <a:avLst/>
          </a:prstGeom>
          <a:ln w="3175" cmpd="sng">
            <a:solidFill>
              <a:schemeClr val="bg1">
                <a:lumMod val="50000"/>
              </a:schemeClr>
            </a:solidFill>
            <a:prstDash val="dash"/>
            <a:tailEnd type="arrow"/>
          </a:ln>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2359845" y="5627771"/>
            <a:ext cx="3341335" cy="400110"/>
          </a:xfrm>
          <a:prstGeom prst="rect">
            <a:avLst/>
          </a:prstGeom>
          <a:noFill/>
        </p:spPr>
        <p:txBody>
          <a:bodyPr wrap="square" rtlCol="0">
            <a:spAutoFit/>
          </a:bodyPr>
          <a:lstStyle/>
          <a:p>
            <a:pPr algn="ctr"/>
            <a:r>
              <a:rPr lang="en-US" sz="2000" dirty="0"/>
              <a:t>Before normalization</a:t>
            </a:r>
          </a:p>
        </p:txBody>
      </p:sp>
      <p:sp>
        <p:nvSpPr>
          <p:cNvPr id="25" name="TextBox 24"/>
          <p:cNvSpPr txBox="1"/>
          <p:nvPr/>
        </p:nvSpPr>
        <p:spPr>
          <a:xfrm>
            <a:off x="6687751" y="5637698"/>
            <a:ext cx="3341335" cy="400110"/>
          </a:xfrm>
          <a:prstGeom prst="rect">
            <a:avLst/>
          </a:prstGeom>
          <a:noFill/>
        </p:spPr>
        <p:txBody>
          <a:bodyPr wrap="square" rtlCol="0">
            <a:spAutoFit/>
          </a:bodyPr>
          <a:lstStyle/>
          <a:p>
            <a:pPr algn="ctr"/>
            <a:r>
              <a:rPr lang="en-US" sz="2000" dirty="0"/>
              <a:t>After normalization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F3D844-7595-7C41-ABFD-995560D63507}"/>
                  </a:ext>
                </a:extLst>
              </p:cNvPr>
              <p:cNvSpPr txBox="1"/>
              <p:nvPr/>
            </p:nvSpPr>
            <p:spPr>
              <a:xfrm>
                <a:off x="9306694" y="1688267"/>
                <a:ext cx="73334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200" b="0" i="1" smtClean="0">
                          <a:latin typeface="Cambria Math" panose="02040503050406030204" pitchFamily="18" charset="0"/>
                        </a:rPr>
                        <m:t>𝐿</m:t>
                      </m:r>
                      <m:r>
                        <a:rPr lang="en-CA" sz="2200" b="0" i="1" smtClean="0">
                          <a:latin typeface="Cambria Math" panose="02040503050406030204" pitchFamily="18" charset="0"/>
                        </a:rPr>
                        <m:t>(</m:t>
                      </m:r>
                      <m:r>
                        <a:rPr lang="en-CA" sz="2200" b="0" i="1" smtClean="0">
                          <a:latin typeface="Cambria Math" panose="02040503050406030204" pitchFamily="18" charset="0"/>
                        </a:rPr>
                        <m:t>𝑊</m:t>
                      </m:r>
                      <m:r>
                        <a:rPr lang="en-CA" sz="2200" b="0" i="1" smtClean="0">
                          <a:latin typeface="Cambria Math" panose="02040503050406030204" pitchFamily="18" charset="0"/>
                        </a:rPr>
                        <m:t>)</m:t>
                      </m:r>
                    </m:oMath>
                  </m:oMathPara>
                </a14:m>
                <a:endParaRPr lang="en-US" sz="2200" dirty="0"/>
              </a:p>
            </p:txBody>
          </p:sp>
        </mc:Choice>
        <mc:Fallback xmlns="">
          <p:sp>
            <p:nvSpPr>
              <p:cNvPr id="23" name="TextBox 22">
                <a:extLst>
                  <a:ext uri="{FF2B5EF4-FFF2-40B4-BE49-F238E27FC236}">
                    <a16:creationId xmlns:a16="http://schemas.microsoft.com/office/drawing/2014/main" id="{F0F3D844-7595-7C41-ABFD-995560D63507}"/>
                  </a:ext>
                </a:extLst>
              </p:cNvPr>
              <p:cNvSpPr txBox="1">
                <a:spLocks noRot="1" noChangeAspect="1" noMove="1" noResize="1" noEditPoints="1" noAdjustHandles="1" noChangeArrowheads="1" noChangeShapeType="1" noTextEdit="1"/>
              </p:cNvSpPr>
              <p:nvPr/>
            </p:nvSpPr>
            <p:spPr>
              <a:xfrm>
                <a:off x="9306694" y="1688267"/>
                <a:ext cx="733342" cy="338554"/>
              </a:xfrm>
              <a:prstGeom prst="rect">
                <a:avLst/>
              </a:prstGeom>
              <a:blipFill>
                <a:blip r:embed="rId3"/>
                <a:stretch>
                  <a:fillRect l="-8475" r="-11864" b="-32143"/>
                </a:stretch>
              </a:blipFill>
            </p:spPr>
            <p:txBody>
              <a:bodyPr/>
              <a:lstStyle/>
              <a:p>
                <a:r>
                  <a:rPr lang="en-US">
                    <a:noFill/>
                  </a:rPr>
                  <a:t> </a:t>
                </a:r>
              </a:p>
            </p:txBody>
          </p:sp>
        </mc:Fallback>
      </mc:AlternateContent>
    </p:spTree>
    <p:extLst>
      <p:ext uri="{BB962C8B-B14F-4D97-AF65-F5344CB8AC3E}">
        <p14:creationId xmlns:p14="http://schemas.microsoft.com/office/powerpoint/2010/main" val="23154459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Covariance Shift</a:t>
            </a:r>
          </a:p>
        </p:txBody>
      </p:sp>
      <p:sp>
        <p:nvSpPr>
          <p:cNvPr id="6" name="Content Placeholder 5"/>
          <p:cNvSpPr>
            <a:spLocks noGrp="1"/>
          </p:cNvSpPr>
          <p:nvPr>
            <p:ph idx="1"/>
          </p:nvPr>
        </p:nvSpPr>
        <p:spPr>
          <a:xfrm>
            <a:off x="2383074" y="1600201"/>
            <a:ext cx="7563584" cy="4898327"/>
          </a:xfrm>
        </p:spPr>
        <p:txBody>
          <a:bodyPr>
            <a:normAutofit/>
          </a:bodyPr>
          <a:lstStyle/>
          <a:p>
            <a:pPr algn="ctr"/>
            <a:r>
              <a:rPr lang="en-US" dirty="0"/>
              <a:t>Each hidden layer changes distribution of inputs to next layer: </a:t>
            </a:r>
            <a:r>
              <a:rPr lang="en-US" i="1" dirty="0"/>
              <a:t>slows down learning</a:t>
            </a:r>
          </a:p>
        </p:txBody>
      </p:sp>
      <p:sp>
        <p:nvSpPr>
          <p:cNvPr id="3" name="Slide Number Placeholder 2"/>
          <p:cNvSpPr>
            <a:spLocks noGrp="1"/>
          </p:cNvSpPr>
          <p:nvPr>
            <p:ph type="sldNum" sz="quarter" idx="12"/>
          </p:nvPr>
        </p:nvSpPr>
        <p:spPr/>
        <p:txBody>
          <a:bodyPr/>
          <a:lstStyle/>
          <a:p>
            <a:fld id="{82BAABBF-CE1E-8A4C-92D8-393D0291D808}" type="slidenum">
              <a:rPr lang="en-US" smtClean="0"/>
              <a:t>136</a:t>
            </a:fld>
            <a:endParaRPr lang="en-US"/>
          </a:p>
        </p:txBody>
      </p:sp>
      <p:sp>
        <p:nvSpPr>
          <p:cNvPr id="5" name="Oval Callout 4"/>
          <p:cNvSpPr/>
          <p:nvPr/>
        </p:nvSpPr>
        <p:spPr>
          <a:xfrm>
            <a:off x="2946335" y="6029734"/>
            <a:ext cx="2443497" cy="655532"/>
          </a:xfrm>
          <a:prstGeom prst="wedgeEllipseCallout">
            <a:avLst>
              <a:gd name="adj1" fmla="val 43581"/>
              <a:gd name="adj2" fmla="val -8563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2</a:t>
            </a:r>
          </a:p>
        </p:txBody>
      </p:sp>
      <p:sp>
        <p:nvSpPr>
          <p:cNvPr id="8" name="Oval Callout 7"/>
          <p:cNvSpPr/>
          <p:nvPr/>
        </p:nvSpPr>
        <p:spPr>
          <a:xfrm>
            <a:off x="6898396" y="6029734"/>
            <a:ext cx="2424820" cy="655532"/>
          </a:xfrm>
          <a:prstGeom prst="wedgeEllipseCallout">
            <a:avLst>
              <a:gd name="adj1" fmla="val -30107"/>
              <a:gd name="adj2" fmla="val -82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 inputs to layer </a:t>
            </a:r>
            <a:r>
              <a:rPr lang="en-US" i="1" dirty="0">
                <a:latin typeface="Times"/>
                <a:cs typeface="Times"/>
              </a:rPr>
              <a:t>n</a:t>
            </a:r>
          </a:p>
        </p:txBody>
      </p:sp>
      <p:sp>
        <p:nvSpPr>
          <p:cNvPr id="9" name="TextBox 8"/>
          <p:cNvSpPr txBox="1"/>
          <p:nvPr/>
        </p:nvSpPr>
        <p:spPr>
          <a:xfrm>
            <a:off x="6043475" y="5852197"/>
            <a:ext cx="522915" cy="646331"/>
          </a:xfrm>
          <a:prstGeom prst="rect">
            <a:avLst/>
          </a:prstGeom>
          <a:noFill/>
        </p:spPr>
        <p:txBody>
          <a:bodyPr wrap="square" rtlCol="0">
            <a:spAutoFit/>
          </a:bodyPr>
          <a:lstStyle/>
          <a:p>
            <a:pPr algn="ctr"/>
            <a:r>
              <a:rPr lang="en-US" sz="3600" dirty="0"/>
              <a:t>…</a:t>
            </a:r>
          </a:p>
        </p:txBody>
      </p:sp>
      <p:pic>
        <p:nvPicPr>
          <p:cNvPr id="10" name="Picture 9"/>
          <p:cNvPicPr>
            <a:picLocks noChangeAspect="1"/>
          </p:cNvPicPr>
          <p:nvPr/>
        </p:nvPicPr>
        <p:blipFill>
          <a:blip r:embed="rId3"/>
          <a:stretch>
            <a:fillRect/>
          </a:stretch>
        </p:blipFill>
        <p:spPr>
          <a:xfrm>
            <a:off x="3227966" y="2821708"/>
            <a:ext cx="6095250" cy="3208026"/>
          </a:xfrm>
          <a:prstGeom prst="rect">
            <a:avLst/>
          </a:prstGeom>
        </p:spPr>
      </p:pic>
    </p:spTree>
    <p:extLst>
      <p:ext uri="{BB962C8B-B14F-4D97-AF65-F5344CB8AC3E}">
        <p14:creationId xmlns:p14="http://schemas.microsoft.com/office/powerpoint/2010/main" val="40527600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a:t>
            </a:r>
          </a:p>
          <a:p>
            <a:pPr lvl="1"/>
            <a:r>
              <a:rPr lang="en-US" dirty="0"/>
              <a:t>Mini-batch of activations for layer to normalize</a:t>
            </a:r>
          </a:p>
        </p:txBody>
      </p:sp>
      <p:sp>
        <p:nvSpPr>
          <p:cNvPr id="5" name="Slide Number Placeholder 4"/>
          <p:cNvSpPr>
            <a:spLocks noGrp="1"/>
          </p:cNvSpPr>
          <p:nvPr>
            <p:ph type="sldNum" sz="quarter" idx="12"/>
          </p:nvPr>
        </p:nvSpPr>
        <p:spPr/>
        <p:txBody>
          <a:bodyPr/>
          <a:lstStyle/>
          <a:p>
            <a:fld id="{82BAABBF-CE1E-8A4C-92D8-393D0291D808}" type="slidenum">
              <a:rPr lang="en-US" smtClean="0"/>
              <a:t>137</a:t>
            </a:fld>
            <a:endParaRPr lang="en-US"/>
          </a:p>
        </p:txBody>
      </p:sp>
      <p:sp>
        <p:nvSpPr>
          <p:cNvPr id="4" name="Rectangle 3"/>
          <p:cNvSpPr/>
          <p:nvPr/>
        </p:nvSpPr>
        <p:spPr>
          <a:xfrm>
            <a:off x="4586776" y="3305287"/>
            <a:ext cx="2577220" cy="560218"/>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586776" y="3299829"/>
            <a:ext cx="709132" cy="1779481"/>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7555250" y="3299829"/>
            <a:ext cx="2149325" cy="830997"/>
          </a:xfrm>
          <a:prstGeom prst="rect">
            <a:avLst/>
          </a:prstGeom>
          <a:noFill/>
        </p:spPr>
        <p:txBody>
          <a:bodyPr wrap="square" rtlCol="0">
            <a:spAutoFit/>
          </a:bodyPr>
          <a:lstStyle/>
          <a:p>
            <a:r>
              <a:rPr lang="en-US" sz="2400" i="1" dirty="0">
                <a:latin typeface="Times"/>
                <a:cs typeface="Times"/>
              </a:rPr>
              <a:t>K</a:t>
            </a:r>
            <a:r>
              <a:rPr lang="en-US" sz="2400" dirty="0"/>
              <a:t> hidden layer activations</a:t>
            </a:r>
          </a:p>
        </p:txBody>
      </p:sp>
      <p:sp>
        <p:nvSpPr>
          <p:cNvPr id="10" name="TextBox 9"/>
          <p:cNvSpPr txBox="1"/>
          <p:nvPr/>
        </p:nvSpPr>
        <p:spPr>
          <a:xfrm>
            <a:off x="4586777" y="5307139"/>
            <a:ext cx="2149325" cy="830997"/>
          </a:xfrm>
          <a:prstGeom prst="rect">
            <a:avLst/>
          </a:prstGeom>
          <a:noFill/>
        </p:spPr>
        <p:txBody>
          <a:bodyPr wrap="square" rtlCol="0">
            <a:spAutoFit/>
          </a:bodyPr>
          <a:lstStyle/>
          <a:p>
            <a:r>
              <a:rPr lang="en-US" sz="2400" i="1" dirty="0">
                <a:latin typeface="Times"/>
                <a:cs typeface="Times"/>
              </a:rPr>
              <a:t>N</a:t>
            </a:r>
            <a:r>
              <a:rPr lang="en-US" sz="2400" dirty="0"/>
              <a:t> data points in mini-batch</a:t>
            </a:r>
          </a:p>
        </p:txBody>
      </p:sp>
      <p:graphicFrame>
        <p:nvGraphicFramePr>
          <p:cNvPr id="11" name="Object 10"/>
          <p:cNvGraphicFramePr>
            <a:graphicFrameLocks noChangeAspect="1"/>
          </p:cNvGraphicFramePr>
          <p:nvPr/>
        </p:nvGraphicFramePr>
        <p:xfrm>
          <a:off x="3530937" y="3140200"/>
          <a:ext cx="4024312" cy="2166938"/>
        </p:xfrm>
        <a:graphic>
          <a:graphicData uri="http://schemas.openxmlformats.org/presentationml/2006/ole">
            <mc:AlternateContent xmlns:mc="http://schemas.openxmlformats.org/markup-compatibility/2006">
              <mc:Choice xmlns:v="urn:schemas-microsoft-com:vml" Requires="v">
                <p:oleObj spid="_x0000_s28683" name="Equation" r:id="rId4" imgW="1511300" imgH="812800" progId="Equation.3">
                  <p:embed/>
                </p:oleObj>
              </mc:Choice>
              <mc:Fallback>
                <p:oleObj name="Equation" r:id="rId4" imgW="1511300" imgH="812800" progId="Equation.3">
                  <p:embed/>
                  <p:pic>
                    <p:nvPicPr>
                      <p:cNvPr id="11" name="Object 10"/>
                      <p:cNvPicPr/>
                      <p:nvPr/>
                    </p:nvPicPr>
                    <p:blipFill>
                      <a:blip r:embed="rId5"/>
                      <a:stretch>
                        <a:fillRect/>
                      </a:stretch>
                    </p:blipFill>
                    <p:spPr>
                      <a:xfrm>
                        <a:off x="3530937" y="3140200"/>
                        <a:ext cx="4024312" cy="2166938"/>
                      </a:xfrm>
                      <a:prstGeom prst="rect">
                        <a:avLst/>
                      </a:prstGeom>
                    </p:spPr>
                  </p:pic>
                </p:oleObj>
              </mc:Fallback>
            </mc:AlternateContent>
          </a:graphicData>
        </a:graphic>
      </p:graphicFrame>
    </p:spTree>
    <p:extLst>
      <p:ext uri="{BB962C8B-B14F-4D97-AF65-F5344CB8AC3E}">
        <p14:creationId xmlns:p14="http://schemas.microsoft.com/office/powerpoint/2010/main" val="23747962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Training time: </a:t>
            </a:r>
          </a:p>
          <a:p>
            <a:pPr lvl="1"/>
            <a:r>
              <a:rPr lang="en-US" dirty="0"/>
              <a:t>Mini-batch of activations for layer to normalize</a:t>
            </a:r>
          </a:p>
          <a:p>
            <a:pPr lvl="1"/>
            <a:endParaRPr lang="en-US" dirty="0"/>
          </a:p>
          <a:p>
            <a:pPr lvl="1"/>
            <a:endParaRPr lang="en-US" dirty="0"/>
          </a:p>
          <a:p>
            <a:pPr marL="457200" lvl="1" indent="0">
              <a:buNone/>
            </a:pPr>
            <a:endParaRPr lang="en-US" sz="1050" dirty="0"/>
          </a:p>
          <a:p>
            <a:pPr marL="457200" lvl="1" indent="0">
              <a:buNone/>
            </a:pPr>
            <a:r>
              <a:rPr lang="en-US" dirty="0"/>
              <a:t>   where</a:t>
            </a:r>
          </a:p>
          <a:p>
            <a:endParaRPr lang="en-US" dirty="0"/>
          </a:p>
          <a:p>
            <a:endParaRPr lang="en-US" dirty="0"/>
          </a:p>
        </p:txBody>
      </p:sp>
      <p:sp>
        <p:nvSpPr>
          <p:cNvPr id="8" name="Slide Number Placeholder 7"/>
          <p:cNvSpPr>
            <a:spLocks noGrp="1"/>
          </p:cNvSpPr>
          <p:nvPr>
            <p:ph type="sldNum" sz="quarter" idx="12"/>
          </p:nvPr>
        </p:nvSpPr>
        <p:spPr/>
        <p:txBody>
          <a:bodyPr/>
          <a:lstStyle/>
          <a:p>
            <a:fld id="{82BAABBF-CE1E-8A4C-92D8-393D0291D808}" type="slidenum">
              <a:rPr lang="en-US" smtClean="0"/>
              <a:t>138</a:t>
            </a:fld>
            <a:endParaRPr lang="en-US"/>
          </a:p>
        </p:txBody>
      </p:sp>
      <p:cxnSp>
        <p:nvCxnSpPr>
          <p:cNvPr id="6" name="Straight Arrow Connector 5"/>
          <p:cNvCxnSpPr/>
          <p:nvPr/>
        </p:nvCxnSpPr>
        <p:spPr>
          <a:xfrm flipH="1" flipV="1">
            <a:off x="3082730" y="5191354"/>
            <a:ext cx="308820"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92061" y="5820121"/>
            <a:ext cx="3091149" cy="707886"/>
          </a:xfrm>
          <a:prstGeom prst="rect">
            <a:avLst/>
          </a:prstGeom>
          <a:noFill/>
        </p:spPr>
        <p:txBody>
          <a:bodyPr wrap="square" rtlCol="0">
            <a:spAutoFit/>
          </a:bodyPr>
          <a:lstStyle/>
          <a:p>
            <a:r>
              <a:rPr lang="en-US" sz="2000" dirty="0"/>
              <a:t>Vector of mean activations across mini-batch</a:t>
            </a:r>
          </a:p>
        </p:txBody>
      </p:sp>
      <p:cxnSp>
        <p:nvCxnSpPr>
          <p:cNvPr id="13" name="Straight Arrow Connector 12"/>
          <p:cNvCxnSpPr/>
          <p:nvPr/>
        </p:nvCxnSpPr>
        <p:spPr>
          <a:xfrm flipH="1" flipV="1">
            <a:off x="6744918" y="5434114"/>
            <a:ext cx="459319" cy="3860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04748" y="5820122"/>
            <a:ext cx="3256348" cy="707885"/>
          </a:xfrm>
          <a:prstGeom prst="rect">
            <a:avLst/>
          </a:prstGeom>
          <a:noFill/>
        </p:spPr>
        <p:txBody>
          <a:bodyPr wrap="square" rtlCol="0">
            <a:spAutoFit/>
          </a:bodyPr>
          <a:lstStyle/>
          <a:p>
            <a:r>
              <a:rPr lang="en-US" sz="2000" dirty="0"/>
              <a:t>Vector of SD of each unit across mini-batch</a:t>
            </a:r>
          </a:p>
        </p:txBody>
      </p:sp>
      <p:graphicFrame>
        <p:nvGraphicFramePr>
          <p:cNvPr id="11" name="Object 10"/>
          <p:cNvGraphicFramePr>
            <a:graphicFrameLocks noChangeAspect="1"/>
          </p:cNvGraphicFramePr>
          <p:nvPr/>
        </p:nvGraphicFramePr>
        <p:xfrm>
          <a:off x="4784157" y="2892940"/>
          <a:ext cx="1960760" cy="1048779"/>
        </p:xfrm>
        <a:graphic>
          <a:graphicData uri="http://schemas.openxmlformats.org/presentationml/2006/ole">
            <mc:AlternateContent xmlns:mc="http://schemas.openxmlformats.org/markup-compatibility/2006">
              <mc:Choice xmlns:v="urn:schemas-microsoft-com:vml" Requires="v">
                <p:oleObj spid="_x0000_s29717" name="Equation" r:id="rId4" imgW="736600" imgH="393700" progId="Equation.3">
                  <p:embed/>
                </p:oleObj>
              </mc:Choice>
              <mc:Fallback>
                <p:oleObj name="Equation" r:id="rId4" imgW="736600" imgH="393700" progId="Equation.3">
                  <p:embed/>
                  <p:pic>
                    <p:nvPicPr>
                      <p:cNvPr id="11" name="Object 10"/>
                      <p:cNvPicPr/>
                      <p:nvPr/>
                    </p:nvPicPr>
                    <p:blipFill>
                      <a:blip r:embed="rId5"/>
                      <a:stretch>
                        <a:fillRect/>
                      </a:stretch>
                    </p:blipFill>
                    <p:spPr>
                      <a:xfrm>
                        <a:off x="4784157" y="2892940"/>
                        <a:ext cx="1960760" cy="1048779"/>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2914651" y="4429126"/>
          <a:ext cx="6270625" cy="1141413"/>
        </p:xfrm>
        <a:graphic>
          <a:graphicData uri="http://schemas.openxmlformats.org/presentationml/2006/ole">
            <mc:AlternateContent xmlns:mc="http://schemas.openxmlformats.org/markup-compatibility/2006">
              <mc:Choice xmlns:v="urn:schemas-microsoft-com:vml" Requires="v">
                <p:oleObj spid="_x0000_s29718" name="Equation" r:id="rId6" imgW="2578100" imgH="469900" progId="Equation.3">
                  <p:embed/>
                </p:oleObj>
              </mc:Choice>
              <mc:Fallback>
                <p:oleObj name="Equation" r:id="rId6" imgW="2578100" imgH="469900" progId="Equation.3">
                  <p:embed/>
                  <p:pic>
                    <p:nvPicPr>
                      <p:cNvPr id="12" name="Object 11"/>
                      <p:cNvPicPr/>
                      <p:nvPr/>
                    </p:nvPicPr>
                    <p:blipFill>
                      <a:blip r:embed="rId7"/>
                      <a:stretch>
                        <a:fillRect/>
                      </a:stretch>
                    </p:blipFill>
                    <p:spPr>
                      <a:xfrm>
                        <a:off x="2914651" y="4429126"/>
                        <a:ext cx="6270625" cy="1141413"/>
                      </a:xfrm>
                      <a:prstGeom prst="rect">
                        <a:avLst/>
                      </a:prstGeom>
                    </p:spPr>
                  </p:pic>
                </p:oleObj>
              </mc:Fallback>
            </mc:AlternateContent>
          </a:graphicData>
        </a:graphic>
      </p:graphicFrame>
    </p:spTree>
    <p:extLst>
      <p:ext uri="{BB962C8B-B14F-4D97-AF65-F5344CB8AC3E}">
        <p14:creationId xmlns:p14="http://schemas.microsoft.com/office/powerpoint/2010/main" val="14552064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a:xfrm>
            <a:off x="1981200" y="1600200"/>
            <a:ext cx="8229600" cy="4692914"/>
          </a:xfrm>
        </p:spPr>
        <p:txBody>
          <a:bodyPr/>
          <a:lstStyle/>
          <a:p>
            <a:r>
              <a:rPr lang="en-US" dirty="0"/>
              <a:t>Training time: </a:t>
            </a:r>
          </a:p>
          <a:p>
            <a:pPr lvl="1"/>
            <a:r>
              <a:rPr lang="en-US" dirty="0"/>
              <a:t>Normalization can reduce expressive power</a:t>
            </a:r>
          </a:p>
          <a:p>
            <a:pPr lvl="1"/>
            <a:r>
              <a:rPr lang="en-US" dirty="0"/>
              <a:t>Instead use:</a:t>
            </a:r>
          </a:p>
          <a:p>
            <a:pPr lvl="1"/>
            <a:endParaRPr lang="en-US" dirty="0"/>
          </a:p>
          <a:p>
            <a:pPr lvl="1"/>
            <a:endParaRPr lang="en-US" sz="3200" dirty="0"/>
          </a:p>
          <a:p>
            <a:pPr lvl="1"/>
            <a:endParaRPr lang="en-US" sz="3600" dirty="0"/>
          </a:p>
          <a:p>
            <a:pPr lvl="1"/>
            <a:endParaRPr lang="en-US" dirty="0"/>
          </a:p>
          <a:p>
            <a:pPr lvl="1"/>
            <a:r>
              <a:rPr lang="en-US" dirty="0"/>
              <a:t>Allows network to </a:t>
            </a:r>
            <a:r>
              <a:rPr lang="en-US" dirty="0">
                <a:solidFill>
                  <a:srgbClr val="0000FF"/>
                </a:solidFill>
              </a:rPr>
              <a:t>control range of normalization</a:t>
            </a:r>
          </a:p>
          <a:p>
            <a:pPr lvl="1"/>
            <a:endParaRPr lang="en-US" dirty="0"/>
          </a:p>
          <a:p>
            <a:pPr lvl="1"/>
            <a:endParaRPr lang="en-US" dirty="0"/>
          </a:p>
          <a:p>
            <a:pPr lvl="1"/>
            <a:endParaRPr lang="en-US" dirty="0"/>
          </a:p>
          <a:p>
            <a:pPr lvl="1"/>
            <a:endParaRPr lang="en-US" dirty="0"/>
          </a:p>
          <a:p>
            <a:pPr marL="457200" lvl="1" indent="0">
              <a:buNone/>
            </a:pPr>
            <a:endParaRPr lang="en-US" sz="1050" dirty="0"/>
          </a:p>
          <a:p>
            <a:endParaRPr lang="en-US" dirty="0"/>
          </a:p>
          <a:p>
            <a:endParaRPr lang="en-US" dirty="0"/>
          </a:p>
        </p:txBody>
      </p:sp>
      <p:sp>
        <p:nvSpPr>
          <p:cNvPr id="4" name="Slide Number Placeholder 3"/>
          <p:cNvSpPr>
            <a:spLocks noGrp="1"/>
          </p:cNvSpPr>
          <p:nvPr>
            <p:ph type="sldNum" sz="quarter" idx="12"/>
          </p:nvPr>
        </p:nvSpPr>
        <p:spPr/>
        <p:txBody>
          <a:bodyPr/>
          <a:lstStyle/>
          <a:p>
            <a:fld id="{82BAABBF-CE1E-8A4C-92D8-393D0291D808}" type="slidenum">
              <a:rPr lang="en-US" smtClean="0"/>
              <a:t>139</a:t>
            </a:fld>
            <a:endParaRPr lang="en-US"/>
          </a:p>
        </p:txBody>
      </p:sp>
      <p:cxnSp>
        <p:nvCxnSpPr>
          <p:cNvPr id="6" name="Straight Arrow Connector 5"/>
          <p:cNvCxnSpPr/>
          <p:nvPr/>
        </p:nvCxnSpPr>
        <p:spPr>
          <a:xfrm flipH="1" flipV="1">
            <a:off x="5464359" y="3734799"/>
            <a:ext cx="336339" cy="6287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04748" y="3734801"/>
            <a:ext cx="310510" cy="6287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524" y="4293928"/>
            <a:ext cx="3256348" cy="461665"/>
          </a:xfrm>
          <a:prstGeom prst="rect">
            <a:avLst/>
          </a:prstGeom>
          <a:noFill/>
        </p:spPr>
        <p:txBody>
          <a:bodyPr wrap="square" rtlCol="0">
            <a:spAutoFit/>
          </a:bodyPr>
          <a:lstStyle/>
          <a:p>
            <a:pPr algn="ctr"/>
            <a:r>
              <a:rPr lang="en-US" sz="2400" dirty="0"/>
              <a:t>Learnable parameters</a:t>
            </a:r>
          </a:p>
        </p:txBody>
      </p:sp>
      <p:graphicFrame>
        <p:nvGraphicFramePr>
          <p:cNvPr id="9" name="Object 8"/>
          <p:cNvGraphicFramePr>
            <a:graphicFrameLocks noChangeAspect="1"/>
          </p:cNvGraphicFramePr>
          <p:nvPr/>
        </p:nvGraphicFramePr>
        <p:xfrm>
          <a:off x="5314950" y="3193921"/>
          <a:ext cx="1449388" cy="596900"/>
        </p:xfrm>
        <a:graphic>
          <a:graphicData uri="http://schemas.openxmlformats.org/presentationml/2006/ole">
            <mc:AlternateContent xmlns:mc="http://schemas.openxmlformats.org/markup-compatibility/2006">
              <mc:Choice xmlns:v="urn:schemas-microsoft-com:vml" Requires="v">
                <p:oleObj spid="_x0000_s30731" name="Equation" r:id="rId4" imgW="495300" imgH="203200" progId="Equation.3">
                  <p:embed/>
                </p:oleObj>
              </mc:Choice>
              <mc:Fallback>
                <p:oleObj name="Equation" r:id="rId4" imgW="495300" imgH="203200" progId="Equation.3">
                  <p:embed/>
                  <p:pic>
                    <p:nvPicPr>
                      <p:cNvPr id="9" name="Object 8"/>
                      <p:cNvPicPr/>
                      <p:nvPr/>
                    </p:nvPicPr>
                    <p:blipFill>
                      <a:blip r:embed="rId5"/>
                      <a:stretch>
                        <a:fillRect/>
                      </a:stretch>
                    </p:blipFill>
                    <p:spPr>
                      <a:xfrm>
                        <a:off x="5314950" y="3193921"/>
                        <a:ext cx="1449388" cy="596900"/>
                      </a:xfrm>
                      <a:prstGeom prst="rect">
                        <a:avLst/>
                      </a:prstGeom>
                    </p:spPr>
                  </p:pic>
                </p:oleObj>
              </mc:Fallback>
            </mc:AlternateContent>
          </a:graphicData>
        </a:graphic>
      </p:graphicFrame>
    </p:spTree>
    <p:extLst>
      <p:ext uri="{BB962C8B-B14F-4D97-AF65-F5344CB8AC3E}">
        <p14:creationId xmlns:p14="http://schemas.microsoft.com/office/powerpoint/2010/main" val="216834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608596"/>
            <a:ext cx="9055100" cy="3086100"/>
          </a:xfrm>
          <a:prstGeom prst="rect">
            <a:avLst/>
          </a:prstGeom>
        </p:spPr>
      </p:pic>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53486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stretch>
            <a:fillRect/>
          </a:stretch>
        </p:blipFill>
        <p:spPr>
          <a:xfrm>
            <a:off x="3321332" y="1940511"/>
            <a:ext cx="3863675" cy="2033513"/>
          </a:xfrm>
          <a:prstGeom prst="rect">
            <a:avLst/>
          </a:prstGeom>
        </p:spPr>
      </p:pic>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140</a:t>
            </a:fld>
            <a:endParaRPr lang="en-US"/>
          </a:p>
        </p:txBody>
      </p:sp>
      <p:sp>
        <p:nvSpPr>
          <p:cNvPr id="7" name="TextBox 6"/>
          <p:cNvSpPr txBox="1"/>
          <p:nvPr/>
        </p:nvSpPr>
        <p:spPr>
          <a:xfrm rot="5400000">
            <a:off x="3936339" y="4070998"/>
            <a:ext cx="726281" cy="369332"/>
          </a:xfrm>
          <a:prstGeom prst="rect">
            <a:avLst/>
          </a:prstGeom>
          <a:noFill/>
        </p:spPr>
        <p:txBody>
          <a:bodyPr wrap="square" rtlCol="0">
            <a:spAutoFit/>
          </a:bodyPr>
          <a:lstStyle/>
          <a:p>
            <a:pPr algn="ctr"/>
            <a:r>
              <a:rPr lang="en-US" b="1" dirty="0"/>
              <a:t>…..</a:t>
            </a:r>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sp>
        <p:nvSpPr>
          <p:cNvPr id="10" name="Rectangle 9"/>
          <p:cNvSpPr/>
          <p:nvPr/>
        </p:nvSpPr>
        <p:spPr>
          <a:xfrm>
            <a:off x="4063857" y="1940511"/>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063857" y="4557868"/>
            <a:ext cx="466888"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5656333" y="581479"/>
            <a:ext cx="169643" cy="2887707"/>
          </a:xfrm>
          <a:prstGeom prst="curvedConnector4">
            <a:avLst>
              <a:gd name="adj1" fmla="val -376926"/>
              <a:gd name="adj2" fmla="val 65037"/>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5986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6299707" y="1801535"/>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5658512" y="803458"/>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203682" y="4892570"/>
            <a:ext cx="3464318" cy="954107"/>
          </a:xfrm>
          <a:prstGeom prst="rect">
            <a:avLst/>
          </a:prstGeom>
          <a:noFill/>
        </p:spPr>
        <p:txBody>
          <a:bodyPr wrap="square" rtlCol="0">
            <a:spAutoFit/>
          </a:bodyPr>
          <a:lstStyle/>
          <a:p>
            <a:r>
              <a:rPr lang="en-US" sz="2700" dirty="0">
                <a:solidFill>
                  <a:srgbClr val="0000FF"/>
                </a:solidFill>
              </a:rPr>
              <a:t>Add normalization operations for layer 1</a:t>
            </a:r>
          </a:p>
        </p:txBody>
      </p:sp>
      <p:graphicFrame>
        <p:nvGraphicFramePr>
          <p:cNvPr id="22" name="Object 21"/>
          <p:cNvGraphicFramePr>
            <a:graphicFrameLocks noChangeAspect="1"/>
          </p:cNvGraphicFramePr>
          <p:nvPr/>
        </p:nvGraphicFramePr>
        <p:xfrm>
          <a:off x="7168510" y="1716423"/>
          <a:ext cx="2830512" cy="1747837"/>
        </p:xfrm>
        <a:graphic>
          <a:graphicData uri="http://schemas.openxmlformats.org/presentationml/2006/ole">
            <mc:AlternateContent xmlns:mc="http://schemas.openxmlformats.org/markup-compatibility/2006">
              <mc:Choice xmlns:v="urn:schemas-microsoft-com:vml" Requires="v">
                <p:oleObj spid="_x0000_s31755" name="Equation" r:id="rId5" imgW="1498600" imgH="927100" progId="Equation.3">
                  <p:embed/>
                </p:oleObj>
              </mc:Choice>
              <mc:Fallback>
                <p:oleObj name="Equation" r:id="rId5" imgW="1498600" imgH="927100" progId="Equation.3">
                  <p:embed/>
                  <p:pic>
                    <p:nvPicPr>
                      <p:cNvPr id="22" name="Object 21"/>
                      <p:cNvPicPr/>
                      <p:nvPr/>
                    </p:nvPicPr>
                    <p:blipFill>
                      <a:blip r:embed="rId6"/>
                      <a:stretch>
                        <a:fillRect/>
                      </a:stretch>
                    </p:blipFill>
                    <p:spPr>
                      <a:xfrm>
                        <a:off x="7168510" y="1716423"/>
                        <a:ext cx="2830512" cy="1747837"/>
                      </a:xfrm>
                      <a:prstGeom prst="rect">
                        <a:avLst/>
                      </a:prstGeom>
                    </p:spPr>
                  </p:pic>
                </p:oleObj>
              </mc:Fallback>
            </mc:AlternateContent>
          </a:graphicData>
        </a:graphic>
      </p:graphicFrame>
    </p:spTree>
    <p:extLst>
      <p:ext uri="{BB962C8B-B14F-4D97-AF65-F5344CB8AC3E}">
        <p14:creationId xmlns:p14="http://schemas.microsoft.com/office/powerpoint/2010/main" val="1145568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3321332" y="1940511"/>
            <a:ext cx="3863675" cy="2033513"/>
          </a:xfrm>
          <a:prstGeom prst="rect">
            <a:avLst/>
          </a:prstGeom>
        </p:spPr>
      </p:pic>
      <p:graphicFrame>
        <p:nvGraphicFramePr>
          <p:cNvPr id="20" name="Object 19"/>
          <p:cNvGraphicFramePr>
            <a:graphicFrameLocks noChangeAspect="1"/>
          </p:cNvGraphicFramePr>
          <p:nvPr/>
        </p:nvGraphicFramePr>
        <p:xfrm>
          <a:off x="7145339" y="1716089"/>
          <a:ext cx="2878137" cy="1747837"/>
        </p:xfrm>
        <a:graphic>
          <a:graphicData uri="http://schemas.openxmlformats.org/presentationml/2006/ole">
            <mc:AlternateContent xmlns:mc="http://schemas.openxmlformats.org/markup-compatibility/2006">
              <mc:Choice xmlns:v="urn:schemas-microsoft-com:vml" Requires="v">
                <p:oleObj spid="_x0000_s32779" name="Equation" r:id="rId5" imgW="1524000" imgH="927100" progId="Equation.3">
                  <p:embed/>
                </p:oleObj>
              </mc:Choice>
              <mc:Fallback>
                <p:oleObj name="Equation" r:id="rId5" imgW="1524000" imgH="927100" progId="Equation.3">
                  <p:embed/>
                  <p:pic>
                    <p:nvPicPr>
                      <p:cNvPr id="20" name="Object 19"/>
                      <p:cNvPicPr/>
                      <p:nvPr/>
                    </p:nvPicPr>
                    <p:blipFill>
                      <a:blip r:embed="rId6"/>
                      <a:stretch>
                        <a:fillRect/>
                      </a:stretch>
                    </p:blipFill>
                    <p:spPr>
                      <a:xfrm>
                        <a:off x="7145339" y="1716089"/>
                        <a:ext cx="2878137" cy="1747837"/>
                      </a:xfrm>
                      <a:prstGeom prst="rect">
                        <a:avLst/>
                      </a:prstGeom>
                    </p:spPr>
                  </p:pic>
                </p:oleObj>
              </mc:Fallback>
            </mc:AlternateContent>
          </a:graphicData>
        </a:graphic>
      </p:graphicFrame>
      <p:pic>
        <p:nvPicPr>
          <p:cNvPr id="21" name="Picture 20"/>
          <p:cNvPicPr>
            <a:picLocks noChangeAspect="1"/>
          </p:cNvPicPr>
          <p:nvPr/>
        </p:nvPicPr>
        <p:blipFill>
          <a:blip r:embed="rId4"/>
          <a:stretch>
            <a:fillRect/>
          </a:stretch>
        </p:blipFill>
        <p:spPr>
          <a:xfrm>
            <a:off x="3321332" y="4557868"/>
            <a:ext cx="3863675" cy="2033513"/>
          </a:xfrm>
          <a:prstGeom prst="rect">
            <a:avLst/>
          </a:prstGeom>
        </p:spPr>
      </p:pic>
      <p:sp>
        <p:nvSpPr>
          <p:cNvPr id="27" name="Rectangle 26"/>
          <p:cNvSpPr/>
          <p:nvPr/>
        </p:nvSpPr>
        <p:spPr>
          <a:xfrm>
            <a:off x="7203683" y="1716423"/>
            <a:ext cx="2758155" cy="1747571"/>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Batch Normalization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141</a:t>
            </a:fld>
            <a:endParaRPr lang="en-US"/>
          </a:p>
        </p:txBody>
      </p:sp>
      <p:sp>
        <p:nvSpPr>
          <p:cNvPr id="8" name="TextBox 7"/>
          <p:cNvSpPr txBox="1"/>
          <p:nvPr/>
        </p:nvSpPr>
        <p:spPr>
          <a:xfrm>
            <a:off x="1972199" y="2620747"/>
            <a:ext cx="1120018" cy="461665"/>
          </a:xfrm>
          <a:prstGeom prst="rect">
            <a:avLst/>
          </a:prstGeom>
          <a:noFill/>
        </p:spPr>
        <p:txBody>
          <a:bodyPr wrap="none" rtlCol="0">
            <a:spAutoFit/>
          </a:bodyPr>
          <a:lstStyle/>
          <a:p>
            <a:r>
              <a:rPr lang="en-US" sz="2400" dirty="0"/>
              <a:t>Batch 1</a:t>
            </a:r>
          </a:p>
        </p:txBody>
      </p:sp>
      <p:sp>
        <p:nvSpPr>
          <p:cNvPr id="9" name="TextBox 8"/>
          <p:cNvSpPr txBox="1"/>
          <p:nvPr/>
        </p:nvSpPr>
        <p:spPr>
          <a:xfrm>
            <a:off x="1972200" y="5151365"/>
            <a:ext cx="1154419" cy="461665"/>
          </a:xfrm>
          <a:prstGeom prst="rect">
            <a:avLst/>
          </a:prstGeom>
          <a:noFill/>
        </p:spPr>
        <p:txBody>
          <a:bodyPr wrap="none" rtlCol="0">
            <a:spAutoFit/>
          </a:bodyPr>
          <a:lstStyle/>
          <a:p>
            <a:r>
              <a:rPr lang="en-US" sz="2400" dirty="0"/>
              <a:t>Batch </a:t>
            </a:r>
            <a:r>
              <a:rPr lang="en-US" sz="2400" i="1" dirty="0"/>
              <a:t>N</a:t>
            </a:r>
          </a:p>
        </p:txBody>
      </p:sp>
      <p:grpSp>
        <p:nvGrpSpPr>
          <p:cNvPr id="12" name="Group 11"/>
          <p:cNvGrpSpPr/>
          <p:nvPr/>
        </p:nvGrpSpPr>
        <p:grpSpPr>
          <a:xfrm>
            <a:off x="4586786" y="1940510"/>
            <a:ext cx="4164641" cy="4628843"/>
            <a:chOff x="2444729" y="1940509"/>
            <a:chExt cx="5155127" cy="4628843"/>
          </a:xfrm>
        </p:grpSpPr>
        <p:sp>
          <p:nvSpPr>
            <p:cNvPr id="13" name="Rectangle 12"/>
            <p:cNvSpPr/>
            <p:nvPr/>
          </p:nvSpPr>
          <p:spPr>
            <a:xfrm>
              <a:off x="2444729" y="4557867"/>
              <a:ext cx="655394"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rot="5400000">
              <a:off x="2412338" y="4027078"/>
              <a:ext cx="726281" cy="457171"/>
            </a:xfrm>
            <a:prstGeom prst="rect">
              <a:avLst/>
            </a:prstGeom>
            <a:noFill/>
          </p:spPr>
          <p:txBody>
            <a:bodyPr wrap="square" rtlCol="0">
              <a:spAutoFit/>
            </a:bodyPr>
            <a:lstStyle/>
            <a:p>
              <a:pPr algn="ctr"/>
              <a:r>
                <a:rPr lang="en-US" b="1" dirty="0"/>
                <a:t>…..</a:t>
              </a:r>
            </a:p>
          </p:txBody>
        </p:sp>
        <p:sp>
          <p:nvSpPr>
            <p:cNvPr id="10" name="Rectangle 9"/>
            <p:cNvSpPr/>
            <p:nvPr/>
          </p:nvSpPr>
          <p:spPr>
            <a:xfrm>
              <a:off x="2444730" y="1940510"/>
              <a:ext cx="631369" cy="2011485"/>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 name="Curved Connector 3"/>
            <p:cNvCxnSpPr>
              <a:stCxn id="10" idx="0"/>
            </p:cNvCxnSpPr>
            <p:nvPr/>
          </p:nvCxnSpPr>
          <p:spPr>
            <a:xfrm rot="16200000" flipH="1">
              <a:off x="4160564" y="540358"/>
              <a:ext cx="169643" cy="2969946"/>
            </a:xfrm>
            <a:prstGeom prst="curvedConnector4">
              <a:avLst>
                <a:gd name="adj1" fmla="val -134754"/>
                <a:gd name="adj2" fmla="val 55315"/>
              </a:avLst>
            </a:prstGeom>
            <a:ln w="38100" cmpd="sng">
              <a:solidFill>
                <a:srgbClr val="80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Curved Connector 17"/>
            <p:cNvCxnSpPr/>
            <p:nvPr/>
          </p:nvCxnSpPr>
          <p:spPr>
            <a:xfrm rot="5400000" flipH="1" flipV="1">
              <a:off x="4462272" y="1868201"/>
              <a:ext cx="1093874" cy="4285458"/>
            </a:xfrm>
            <a:prstGeom prst="curvedConnector3">
              <a:avLst>
                <a:gd name="adj1" fmla="val 32929"/>
              </a:avLst>
            </a:prstGeom>
            <a:ln w="38100" cmpd="sng">
              <a:solidFill>
                <a:srgbClr val="800000"/>
              </a:solidFill>
              <a:prstDash val="dash"/>
              <a:tailEnd type="arrow" w="lg" len="lg"/>
            </a:ln>
          </p:spPr>
          <p:style>
            <a:lnRef idx="2">
              <a:schemeClr val="accent1"/>
            </a:lnRef>
            <a:fillRef idx="0">
              <a:schemeClr val="accent1"/>
            </a:fillRef>
            <a:effectRef idx="1">
              <a:schemeClr val="accent1"/>
            </a:effectRef>
            <a:fontRef idx="minor">
              <a:schemeClr val="tx1"/>
            </a:fontRef>
          </p:style>
        </p:cxnSp>
        <p:cxnSp>
          <p:nvCxnSpPr>
            <p:cNvPr id="35" name="Curved Connector 34"/>
            <p:cNvCxnSpPr>
              <a:cxnSpLocks noChangeAspect="1"/>
            </p:cNvCxnSpPr>
            <p:nvPr/>
          </p:nvCxnSpPr>
          <p:spPr>
            <a:xfrm rot="5400000" flipH="1" flipV="1">
              <a:off x="4775706" y="1801534"/>
              <a:ext cx="1148569" cy="4499731"/>
            </a:xfrm>
            <a:prstGeom prst="curvedConnector3">
              <a:avLst>
                <a:gd name="adj1" fmla="val 13419"/>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cxnSp>
          <p:nvCxnSpPr>
            <p:cNvPr id="39" name="Curved Connector 38"/>
            <p:cNvCxnSpPr/>
            <p:nvPr/>
          </p:nvCxnSpPr>
          <p:spPr>
            <a:xfrm rot="16200000" flipH="1">
              <a:off x="4134511" y="803457"/>
              <a:ext cx="169643" cy="2887707"/>
            </a:xfrm>
            <a:prstGeom prst="curvedConnector4">
              <a:avLst>
                <a:gd name="adj1" fmla="val -376925"/>
                <a:gd name="adj2" fmla="val 65037"/>
              </a:avLst>
            </a:prstGeom>
            <a:ln w="38100" cmpd="sng">
              <a:solidFill>
                <a:srgbClr val="800000"/>
              </a:solidFill>
              <a:prstDash val="dash"/>
              <a:headEnd type="arrow" w="lg" len="lg"/>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203682" y="4892569"/>
            <a:ext cx="3464318" cy="1338828"/>
          </a:xfrm>
          <a:prstGeom prst="rect">
            <a:avLst/>
          </a:prstGeom>
          <a:noFill/>
        </p:spPr>
        <p:txBody>
          <a:bodyPr wrap="square" rtlCol="0">
            <a:spAutoFit/>
          </a:bodyPr>
          <a:lstStyle/>
          <a:p>
            <a:r>
              <a:rPr lang="en-US" sz="2700" dirty="0">
                <a:solidFill>
                  <a:srgbClr val="0000FF"/>
                </a:solidFill>
              </a:rPr>
              <a:t>Add normalization operations for layer 2 and so on … </a:t>
            </a:r>
          </a:p>
        </p:txBody>
      </p:sp>
    </p:spTree>
    <p:extLst>
      <p:ext uri="{BB962C8B-B14F-4D97-AF65-F5344CB8AC3E}">
        <p14:creationId xmlns:p14="http://schemas.microsoft.com/office/powerpoint/2010/main" val="181615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idx="1"/>
          </p:nvPr>
        </p:nvSpPr>
        <p:spPr/>
        <p:txBody>
          <a:bodyPr/>
          <a:lstStyle/>
          <a:p>
            <a:r>
              <a:rPr lang="en-US" dirty="0"/>
              <a:t>Differentiate the </a:t>
            </a:r>
            <a:r>
              <a:rPr lang="en-US" dirty="0">
                <a:solidFill>
                  <a:srgbClr val="0000FF"/>
                </a:solidFill>
              </a:rPr>
              <a:t>joint loss </a:t>
            </a:r>
            <a:r>
              <a:rPr lang="en-US" dirty="0"/>
              <a:t>for </a:t>
            </a:r>
            <a:r>
              <a:rPr lang="en-US" i="1" dirty="0"/>
              <a:t>N</a:t>
            </a:r>
            <a:r>
              <a:rPr lang="en-US" dirty="0"/>
              <a:t> mini-batches</a:t>
            </a:r>
            <a:endParaRPr lang="en-US" dirty="0">
              <a:solidFill>
                <a:srgbClr val="0000FF"/>
              </a:solidFill>
            </a:endParaRPr>
          </a:p>
          <a:p>
            <a:r>
              <a:rPr lang="en-US" u="sng" dirty="0">
                <a:solidFill>
                  <a:srgbClr val="0000FF"/>
                </a:solidFill>
              </a:rPr>
              <a:t>Back-propagate </a:t>
            </a:r>
            <a:r>
              <a:rPr lang="en-US" i="1" u="sng" dirty="0">
                <a:solidFill>
                  <a:srgbClr val="0000FF"/>
                </a:solidFill>
              </a:rPr>
              <a:t>through</a:t>
            </a:r>
            <a:r>
              <a:rPr lang="en-US" u="sng" dirty="0">
                <a:solidFill>
                  <a:srgbClr val="0000FF"/>
                </a:solidFill>
              </a:rPr>
              <a:t> the norm operations</a:t>
            </a:r>
          </a:p>
          <a:p>
            <a:endParaRPr lang="en-US" sz="2000" dirty="0"/>
          </a:p>
          <a:p>
            <a:r>
              <a:rPr lang="en-US" dirty="0"/>
              <a:t>Test time:</a:t>
            </a:r>
          </a:p>
          <a:p>
            <a:pPr lvl="1"/>
            <a:r>
              <a:rPr lang="en-US" dirty="0"/>
              <a:t>Model needs to be evaluated on a </a:t>
            </a:r>
            <a:r>
              <a:rPr lang="en-US" i="1" dirty="0"/>
              <a:t>single example</a:t>
            </a:r>
          </a:p>
          <a:p>
            <a:pPr lvl="1"/>
            <a:r>
              <a:rPr lang="en-US" dirty="0"/>
              <a:t>Replace </a:t>
            </a:r>
            <a:r>
              <a:rPr lang="en-US" i="1" dirty="0"/>
              <a:t>μ</a:t>
            </a:r>
            <a:r>
              <a:rPr lang="en-US" dirty="0"/>
              <a:t> and </a:t>
            </a:r>
            <a:r>
              <a:rPr lang="en-US" i="1" dirty="0" err="1"/>
              <a:t>σ</a:t>
            </a:r>
            <a:r>
              <a:rPr lang="en-US" dirty="0"/>
              <a:t> with </a:t>
            </a:r>
            <a:r>
              <a:rPr lang="en-US" dirty="0">
                <a:solidFill>
                  <a:srgbClr val="0000FF"/>
                </a:solidFill>
              </a:rPr>
              <a:t>running averages </a:t>
            </a:r>
            <a:r>
              <a:rPr lang="en-US" dirty="0"/>
              <a:t>collected during training</a:t>
            </a:r>
          </a:p>
        </p:txBody>
      </p:sp>
      <p:sp>
        <p:nvSpPr>
          <p:cNvPr id="4" name="Slide Number Placeholder 3"/>
          <p:cNvSpPr>
            <a:spLocks noGrp="1"/>
          </p:cNvSpPr>
          <p:nvPr>
            <p:ph type="sldNum" sz="quarter" idx="12"/>
          </p:nvPr>
        </p:nvSpPr>
        <p:spPr/>
        <p:txBody>
          <a:bodyPr/>
          <a:lstStyle/>
          <a:p>
            <a:fld id="{82BAABBF-CE1E-8A4C-92D8-393D0291D808}" type="slidenum">
              <a:rPr lang="en-US" smtClean="0"/>
              <a:t>142</a:t>
            </a:fld>
            <a:endParaRPr lang="en-US"/>
          </a:p>
        </p:txBody>
      </p:sp>
    </p:spTree>
    <p:extLst>
      <p:ext uri="{BB962C8B-B14F-4D97-AF65-F5344CB8AC3E}">
        <p14:creationId xmlns:p14="http://schemas.microsoft.com/office/powerpoint/2010/main" val="19997969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2BAABBF-CE1E-8A4C-92D8-393D0291D808}" type="slidenum">
              <a:rPr lang="en-US" smtClean="0"/>
              <a:t>143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12192000" cy="3048000"/>
          </a:xfrm>
          <a:prstGeom prst="rect">
            <a:avLst/>
          </a:prstGeom>
        </p:spPr>
      </p:pic>
    </p:spTree>
    <p:extLst>
      <p:ext uri="{BB962C8B-B14F-4D97-AF65-F5344CB8AC3E}">
        <p14:creationId xmlns:p14="http://schemas.microsoft.com/office/powerpoint/2010/main" val="2782556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144</a:t>
            </a:fld>
            <a:endParaRPr lang="en-US"/>
          </a:p>
        </p:txBody>
      </p:sp>
    </p:spTree>
    <p:extLst>
      <p:ext uri="{BB962C8B-B14F-4D97-AF65-F5344CB8AC3E}">
        <p14:creationId xmlns:p14="http://schemas.microsoft.com/office/powerpoint/2010/main" val="40004020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2661724"/>
            <a:ext cx="10972800" cy="767276"/>
          </a:xfrm>
        </p:spPr>
        <p:txBody>
          <a:bodyPr/>
          <a:lstStyle/>
          <a:p>
            <a:r>
              <a:rPr lang="en-US" sz="3200" dirty="0"/>
              <a:t>Regularization</a:t>
            </a:r>
          </a:p>
        </p:txBody>
      </p:sp>
      <p:sp>
        <p:nvSpPr>
          <p:cNvPr id="3" name="Slide Number Placeholder 2"/>
          <p:cNvSpPr>
            <a:spLocks noGrp="1"/>
          </p:cNvSpPr>
          <p:nvPr>
            <p:ph type="sldNum" sz="quarter" idx="12"/>
          </p:nvPr>
        </p:nvSpPr>
        <p:spPr/>
        <p:txBody>
          <a:bodyPr/>
          <a:lstStyle/>
          <a:p>
            <a:fld id="{82BAABBF-CE1E-8A4C-92D8-393D0291D808}" type="slidenum">
              <a:rPr lang="en-US" smtClean="0"/>
              <a:t>145</a:t>
            </a:fld>
            <a:endParaRPr lang="en-US"/>
          </a:p>
        </p:txBody>
      </p:sp>
      <p:sp>
        <p:nvSpPr>
          <p:cNvPr id="4" name="Title 1"/>
          <p:cNvSpPr txBox="1">
            <a:spLocks/>
          </p:cNvSpPr>
          <p:nvPr/>
        </p:nvSpPr>
        <p:spPr>
          <a:xfrm>
            <a:off x="700790" y="3922088"/>
            <a:ext cx="10790419" cy="1143000"/>
          </a:xfrm>
          <a:prstGeom prst="rect">
            <a:avLst/>
          </a:prstGeom>
        </p:spPr>
        <p:txBody>
          <a:bodyPr>
            <a:noAutofit/>
          </a:bodyPr>
          <a:lstStyle>
            <a:lvl1pPr algn="ctr" defTabSz="457182" rtl="0" eaLnBrk="1" latinLnBrk="0" hangingPunct="1">
              <a:spcBef>
                <a:spcPct val="0"/>
              </a:spcBef>
              <a:buNone/>
              <a:defRPr sz="3600" kern="1200" baseline="0">
                <a:solidFill>
                  <a:schemeClr val="tx1"/>
                </a:solidFill>
                <a:latin typeface="Karla"/>
                <a:ea typeface="+mj-ea"/>
                <a:cs typeface="Karla"/>
              </a:defRPr>
            </a:lvl1pPr>
          </a:lstStyle>
          <a:p>
            <a:r>
              <a:rPr lang="en-US" sz="2400" dirty="0">
                <a:solidFill>
                  <a:schemeClr val="tx1">
                    <a:lumMod val="75000"/>
                    <a:lumOff val="25000"/>
                  </a:schemeClr>
                </a:solidFill>
              </a:rPr>
              <a:t>Regularization is any modification we make to a learning algorithm that is intended to </a:t>
            </a:r>
            <a:r>
              <a:rPr lang="en-US" sz="2400" b="1" dirty="0">
                <a:solidFill>
                  <a:schemeClr val="accent1"/>
                </a:solidFill>
              </a:rPr>
              <a:t>reduce its generalization error</a:t>
            </a:r>
            <a:r>
              <a:rPr lang="en-US" sz="2400" dirty="0">
                <a:solidFill>
                  <a:schemeClr val="tx1">
                    <a:lumMod val="75000"/>
                    <a:lumOff val="25000"/>
                  </a:schemeClr>
                </a:solidFill>
              </a:rPr>
              <a:t> but not its training error.</a:t>
            </a:r>
          </a:p>
        </p:txBody>
      </p:sp>
    </p:spTree>
    <p:extLst>
      <p:ext uri="{BB962C8B-B14F-4D97-AF65-F5344CB8AC3E}">
        <p14:creationId xmlns:p14="http://schemas.microsoft.com/office/powerpoint/2010/main" val="22815367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b="1"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146</a:t>
            </a:fld>
            <a:endParaRPr lang="en-US"/>
          </a:p>
        </p:txBody>
      </p:sp>
    </p:spTree>
    <p:extLst>
      <p:ext uri="{BB962C8B-B14F-4D97-AF65-F5344CB8AC3E}">
        <p14:creationId xmlns:p14="http://schemas.microsoft.com/office/powerpoint/2010/main" val="12026868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4" name="Slide Number Placeholder 3"/>
          <p:cNvSpPr>
            <a:spLocks noGrp="1"/>
          </p:cNvSpPr>
          <p:nvPr>
            <p:ph type="sldNum" sz="quarter" idx="12"/>
          </p:nvPr>
        </p:nvSpPr>
        <p:spPr/>
        <p:txBody>
          <a:bodyPr/>
          <a:lstStyle/>
          <a:p>
            <a:fld id="{82BAABBF-CE1E-8A4C-92D8-393D0291D808}" type="slidenum">
              <a:rPr lang="en-US" smtClean="0"/>
              <a:t>147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673454"/>
            <a:ext cx="5486400" cy="3657600"/>
          </a:xfrm>
          <a:prstGeom prst="rect">
            <a:avLst/>
          </a:prstGeom>
        </p:spPr>
      </p:pic>
      <p:sp>
        <p:nvSpPr>
          <p:cNvPr id="6" name="TextBox 5"/>
          <p:cNvSpPr txBox="1"/>
          <p:nvPr/>
        </p:nvSpPr>
        <p:spPr>
          <a:xfrm>
            <a:off x="349292" y="1244184"/>
            <a:ext cx="11493416" cy="830997"/>
          </a:xfrm>
          <a:prstGeom prst="rect">
            <a:avLst/>
          </a:prstGeom>
          <a:noFill/>
        </p:spPr>
        <p:txBody>
          <a:bodyPr wrap="square" rtlCol="0">
            <a:spAutoFit/>
          </a:bodyPr>
          <a:lstStyle/>
          <a:p>
            <a:r>
              <a:rPr lang="en-US" sz="2400" dirty="0">
                <a:latin typeface="Karla" charset="0"/>
                <a:ea typeface="Karla" charset="0"/>
                <a:cs typeface="Karla" charset="0"/>
              </a:rPr>
              <a:t>Fitting a deep neural network with 5 layers and 100 neurons per layer can lead to a very good prediction on the training set but poor prediction on validations set.</a:t>
            </a:r>
          </a:p>
        </p:txBody>
      </p:sp>
    </p:spTree>
    <p:extLst>
      <p:ext uri="{BB962C8B-B14F-4D97-AF65-F5344CB8AC3E}">
        <p14:creationId xmlns:p14="http://schemas.microsoft.com/office/powerpoint/2010/main" val="11889264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95739" y="1266274"/>
                <a:ext cx="10475844" cy="4958403"/>
              </a:xfrm>
            </p:spPr>
            <p:txBody>
              <a:bodyPr>
                <a:normAutofit fontScale="92500" lnSpcReduction="10000"/>
              </a:bodyPr>
              <a:lstStyle/>
              <a:p>
                <a:r>
                  <a:rPr lang="en-US" sz="2400" dirty="0"/>
                  <a:t>We used to optimize:</a:t>
                </a:r>
              </a:p>
              <a:p>
                <a:pPr>
                  <a:spcAft>
                    <a:spcPts val="1200"/>
                  </a:spcAft>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𝐿</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i="1">
                              <a:latin typeface="Cambria Math" charset="0"/>
                            </a:rPr>
                            <m:t>𝑋</m:t>
                          </m:r>
                          <m:r>
                            <a:rPr lang="en-US" i="1">
                              <a:latin typeface="Cambria Math" charset="0"/>
                            </a:rPr>
                            <m:t>, </m:t>
                          </m:r>
                          <m:r>
                            <a:rPr lang="en-US" i="1">
                              <a:latin typeface="Cambria Math" charset="0"/>
                            </a:rPr>
                            <m:t>𝑦</m:t>
                          </m:r>
                        </m:e>
                      </m:d>
                    </m:oMath>
                  </m:oMathPara>
                </a14:m>
                <a:endParaRPr lang="en-US" sz="2400" dirty="0"/>
              </a:p>
              <a:p>
                <a:pPr>
                  <a:spcAft>
                    <a:spcPts val="1200"/>
                  </a:spcAft>
                </a:pPr>
                <a:r>
                  <a:rPr lang="en-US" dirty="0"/>
                  <a:t>Change to </a:t>
                </a:r>
                <a:r>
                  <a:rPr lang="mr-IN" dirty="0"/>
                  <a:t>…</a:t>
                </a:r>
                <a:endParaRPr lang="en-US" sz="2400" dirty="0"/>
              </a:p>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CA" b="0" i="1" smtClean="0">
                              <a:latin typeface="Cambria Math" panose="02040503050406030204" pitchFamily="18" charset="0"/>
                            </a:rPr>
                            <m:t>𝐿</m:t>
                          </m:r>
                        </m:e>
                        <m:sub>
                          <m:r>
                            <a:rPr lang="en-US" b="0" i="1" smtClean="0">
                              <a:latin typeface="Cambria Math" charset="0"/>
                            </a:rPr>
                            <m:t>𝑅</m:t>
                          </m:r>
                        </m:sub>
                      </m:sSub>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𝑋</m:t>
                          </m:r>
                          <m:r>
                            <a:rPr lang="en-US" b="0" i="1" smtClean="0">
                              <a:latin typeface="Cambria Math" charset="0"/>
                            </a:rPr>
                            <m:t>,</m:t>
                          </m:r>
                          <m:r>
                            <a:rPr lang="en-US" b="0" i="1" smtClean="0">
                              <a:latin typeface="Cambria Math" charset="0"/>
                            </a:rPr>
                            <m:t>𝑦</m:t>
                          </m:r>
                        </m:e>
                      </m:d>
                      <m:r>
                        <a:rPr lang="en-US" b="0" i="1" smtClean="0">
                          <a:latin typeface="Cambria Math" charset="0"/>
                        </a:rPr>
                        <m:t>=</m:t>
                      </m:r>
                      <m:r>
                        <a:rPr lang="en-CA" b="0" i="1" smtClean="0">
                          <a:latin typeface="Cambria Math" panose="02040503050406030204" pitchFamily="18" charset="0"/>
                        </a:rPr>
                        <m:t>𝐿</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i="1">
                              <a:latin typeface="Cambria Math" charset="0"/>
                            </a:rPr>
                            <m:t>𝑋</m:t>
                          </m:r>
                          <m:r>
                            <a:rPr lang="en-US" i="1">
                              <a:latin typeface="Cambria Math" charset="0"/>
                            </a:rPr>
                            <m:t>, </m:t>
                          </m:r>
                          <m:r>
                            <a:rPr lang="en-US" i="1">
                              <a:latin typeface="Cambria Math" charset="0"/>
                            </a:rPr>
                            <m:t>𝑦</m:t>
                          </m:r>
                        </m:e>
                      </m:d>
                      <m:r>
                        <a:rPr lang="en-US" i="1">
                          <a:latin typeface="Cambria Math" charset="0"/>
                        </a:rPr>
                        <m:t>+</m:t>
                      </m:r>
                      <m:r>
                        <a:rPr lang="en-US" i="1">
                          <a:latin typeface="Cambria Math" charset="0"/>
                        </a:rPr>
                        <m:t>𝛼</m:t>
                      </m:r>
                      <m:r>
                        <m:rPr>
                          <m:sty m:val="p"/>
                        </m:rPr>
                        <a:rPr lang="en-US">
                          <a:latin typeface="Cambria Math" charset="0"/>
                        </a:rPr>
                        <m:t>Ω</m:t>
                      </m:r>
                      <m:r>
                        <a:rPr lang="en-US" i="1">
                          <a:latin typeface="Cambria Math" charset="0"/>
                        </a:rPr>
                        <m:t>(</m:t>
                      </m:r>
                      <m:r>
                        <a:rPr lang="en-US" b="0" i="1" smtClean="0">
                          <a:latin typeface="Cambria Math" charset="0"/>
                        </a:rPr>
                        <m:t>𝑊</m:t>
                      </m:r>
                      <m:r>
                        <a:rPr lang="en-US" i="1">
                          <a:latin typeface="Cambria Math" charset="0"/>
                        </a:rPr>
                        <m:t>)</m:t>
                      </m:r>
                    </m:oMath>
                  </m:oMathPara>
                </a14:m>
                <a:endParaRPr lang="en-US" dirty="0"/>
              </a:p>
              <a:p>
                <a:endParaRPr lang="en-US" sz="5400" dirty="0"/>
              </a:p>
              <a:p>
                <a:r>
                  <a:rPr lang="en-US" sz="2400" i="1" dirty="0"/>
                  <a:t>L</a:t>
                </a:r>
                <a:r>
                  <a:rPr lang="en-US" sz="2400" baseline="-25000" dirty="0"/>
                  <a:t>2</a:t>
                </a:r>
                <a:r>
                  <a:rPr lang="en-US" sz="2400" dirty="0"/>
                  <a:t> regularization:</a:t>
                </a:r>
              </a:p>
              <a:p>
                <a:pPr lvl="1"/>
                <a:r>
                  <a:rPr lang="en-US" sz="1800" dirty="0"/>
                  <a:t>Weights decay</a:t>
                </a:r>
              </a:p>
              <a:p>
                <a:pPr lvl="1"/>
                <a:r>
                  <a:rPr lang="en-US" sz="1800" dirty="0"/>
                  <a:t>MAP estimation with Gaussian prior</a:t>
                </a:r>
              </a:p>
              <a:p>
                <a:r>
                  <a:rPr lang="en-US" sz="2400" i="1" dirty="0"/>
                  <a:t>L</a:t>
                </a:r>
                <a:r>
                  <a:rPr lang="en-US" sz="2400" baseline="-25000" dirty="0"/>
                  <a:t>1</a:t>
                </a:r>
                <a:r>
                  <a:rPr lang="en-US" sz="2400" dirty="0"/>
                  <a:t> regularization:</a:t>
                </a:r>
              </a:p>
              <a:p>
                <a:pPr lvl="1"/>
                <a:r>
                  <a:rPr lang="en-US" sz="1800" dirty="0"/>
                  <a:t>encourages </a:t>
                </a:r>
                <a:r>
                  <a:rPr lang="en-US" sz="1800" dirty="0" err="1"/>
                  <a:t>sparsity</a:t>
                </a:r>
                <a:endParaRPr lang="en-US" sz="1800" dirty="0"/>
              </a:p>
              <a:p>
                <a:pPr lvl="1"/>
                <a:r>
                  <a:rPr lang="en-US" sz="1800" dirty="0"/>
                  <a:t>MAP estimation with </a:t>
                </a:r>
                <a:r>
                  <a:rPr lang="en-US" sz="1800" dirty="0" err="1"/>
                  <a:t>Laplacian</a:t>
                </a:r>
                <a:r>
                  <a:rPr lang="en-US" sz="1800" dirty="0"/>
                  <a:t> prior</a:t>
                </a:r>
              </a:p>
              <a:p>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95739" y="1266274"/>
                <a:ext cx="10475844" cy="4958403"/>
              </a:xfrm>
              <a:blipFill>
                <a:blip r:embed="rId3"/>
                <a:stretch>
                  <a:fillRect l="-969" t="-1535"/>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82BAABBF-CE1E-8A4C-92D8-393D0291D808}" type="slidenum">
              <a:rPr lang="en-US" smtClean="0"/>
              <a:t>148</a:t>
            </a:fld>
            <a:endParaRPr lang="en-US"/>
          </a:p>
        </p:txBody>
      </p:sp>
      <p:sp>
        <p:nvSpPr>
          <p:cNvPr id="9" name="Cloud Callout 8"/>
          <p:cNvSpPr/>
          <p:nvPr/>
        </p:nvSpPr>
        <p:spPr>
          <a:xfrm>
            <a:off x="9383163" y="2607220"/>
            <a:ext cx="2014695" cy="1165104"/>
          </a:xfrm>
          <a:prstGeom prst="cloudCallout">
            <a:avLst>
              <a:gd name="adj1" fmla="val -14831"/>
              <a:gd name="adj2" fmla="val 78146"/>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Biases not penalized</a:t>
            </a:r>
          </a:p>
        </p:txBody>
      </p:sp>
      <mc:AlternateContent xmlns:mc="http://schemas.openxmlformats.org/markup-compatibility/2006" xmlns:a14="http://schemas.microsoft.com/office/drawing/2010/main">
        <mc:Choice Requires="a14">
          <p:sp>
            <p:nvSpPr>
              <p:cNvPr id="4" name="Rectangle 3"/>
              <p:cNvSpPr/>
              <p:nvPr/>
            </p:nvSpPr>
            <p:spPr>
              <a:xfrm>
                <a:off x="8143080" y="4265637"/>
                <a:ext cx="2579489"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𝑊</m:t>
                      </m:r>
                      <m:sSubSup>
                        <m:sSubSupPr>
                          <m:ctrlPr>
                            <a:rPr lang="en-US" sz="2400" b="0" i="1" smtClean="0">
                              <a:latin typeface="Cambria Math" panose="02040503050406030204" pitchFamily="18" charset="0"/>
                              <a:ea typeface="Cambria Math" charset="0"/>
                              <a:cs typeface="Cambria Math" charset="0"/>
                            </a:rPr>
                          </m:ctrlPr>
                        </m:sSubSupPr>
                        <m:e>
                          <m:r>
                            <a:rPr lang="en-US" sz="2400" b="0" i="1" smtClean="0">
                              <a:latin typeface="Cambria Math" charset="0"/>
                              <a:ea typeface="Cambria Math" charset="0"/>
                              <a:cs typeface="Cambria Math" charset="0"/>
                            </a:rPr>
                            <m:t>∥</m:t>
                          </m:r>
                        </m:e>
                        <m:sub>
                          <m:r>
                            <a:rPr lang="en-US" sz="2400" b="0" i="1" smtClean="0">
                              <a:latin typeface="Cambria Math" charset="0"/>
                              <a:ea typeface="Cambria Math" charset="0"/>
                              <a:cs typeface="Cambria Math" charset="0"/>
                            </a:rPr>
                            <m:t>2</m:t>
                          </m:r>
                        </m:sub>
                        <m:sup>
                          <m:r>
                            <a:rPr lang="en-US" sz="2400" b="0" i="1" smtClean="0">
                              <a:latin typeface="Cambria Math" charset="0"/>
                              <a:ea typeface="Cambria Math" charset="0"/>
                              <a:cs typeface="Cambria Math" charset="0"/>
                            </a:rPr>
                            <m:t>2</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8143080" y="4265637"/>
                <a:ext cx="2579489" cy="78380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143080" y="5263917"/>
                <a:ext cx="2572371"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m:t>
                          </m:r>
                        </m:e>
                        <m:sub>
                          <m:r>
                            <a:rPr lang="en-US" sz="2400" b="0" i="1" smtClean="0">
                              <a:latin typeface="Cambria Math" charset="0"/>
                            </a:rPr>
                            <m:t>1</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143080" y="5263917"/>
                <a:ext cx="2572371" cy="783804"/>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5943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4" grpId="0"/>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95739" y="1266274"/>
                <a:ext cx="10475844" cy="4958403"/>
              </a:xfrm>
            </p:spPr>
            <p:txBody>
              <a:bodyPr>
                <a:normAutofit fontScale="92500" lnSpcReduction="10000"/>
              </a:bodyPr>
              <a:lstStyle/>
              <a:p>
                <a:r>
                  <a:rPr lang="en-US" sz="2400" dirty="0"/>
                  <a:t>We used to optimize:</a:t>
                </a:r>
              </a:p>
              <a:p>
                <a:pPr>
                  <a:spcAft>
                    <a:spcPts val="1200"/>
                  </a:spcAft>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𝐿</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i="1">
                              <a:latin typeface="Cambria Math" charset="0"/>
                            </a:rPr>
                            <m:t>𝑋</m:t>
                          </m:r>
                          <m:r>
                            <a:rPr lang="en-US" i="1">
                              <a:latin typeface="Cambria Math" charset="0"/>
                            </a:rPr>
                            <m:t>, </m:t>
                          </m:r>
                          <m:r>
                            <a:rPr lang="en-US" i="1">
                              <a:latin typeface="Cambria Math" charset="0"/>
                            </a:rPr>
                            <m:t>𝑦</m:t>
                          </m:r>
                        </m:e>
                      </m:d>
                    </m:oMath>
                  </m:oMathPara>
                </a14:m>
                <a:endParaRPr lang="en-US" sz="2400" dirty="0"/>
              </a:p>
              <a:p>
                <a:pPr>
                  <a:spcAft>
                    <a:spcPts val="1200"/>
                  </a:spcAft>
                </a:pPr>
                <a:r>
                  <a:rPr lang="en-US" dirty="0"/>
                  <a:t>Change to </a:t>
                </a:r>
                <a:r>
                  <a:rPr lang="mr-IN" dirty="0"/>
                  <a:t>…</a:t>
                </a:r>
                <a:endParaRPr lang="en-US" sz="2400" dirty="0"/>
              </a:p>
              <a:p>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CA" b="0" i="1" smtClean="0">
                              <a:latin typeface="Cambria Math" panose="02040503050406030204" pitchFamily="18" charset="0"/>
                            </a:rPr>
                            <m:t>𝐿</m:t>
                          </m:r>
                        </m:e>
                        <m:sub>
                          <m:r>
                            <a:rPr lang="en-US" b="0" i="1" smtClean="0">
                              <a:latin typeface="Cambria Math" charset="0"/>
                            </a:rPr>
                            <m:t>𝑅</m:t>
                          </m:r>
                        </m:sub>
                      </m:sSub>
                      <m:d>
                        <m:dPr>
                          <m:ctrlPr>
                            <a:rPr lang="en-US" b="0" i="1" smtClean="0">
                              <a:latin typeface="Cambria Math" panose="02040503050406030204" pitchFamily="18" charset="0"/>
                            </a:rPr>
                          </m:ctrlPr>
                        </m:dPr>
                        <m:e>
                          <m:r>
                            <a:rPr lang="en-US" b="0" i="1" smtClean="0">
                              <a:latin typeface="Cambria Math" charset="0"/>
                            </a:rPr>
                            <m:t>𝑊</m:t>
                          </m:r>
                          <m:r>
                            <a:rPr lang="en-US" b="0" i="1" smtClean="0">
                              <a:latin typeface="Cambria Math" charset="0"/>
                            </a:rPr>
                            <m:t>;</m:t>
                          </m:r>
                          <m:r>
                            <a:rPr lang="en-US" b="0" i="1" smtClean="0">
                              <a:latin typeface="Cambria Math" charset="0"/>
                            </a:rPr>
                            <m:t>𝑋</m:t>
                          </m:r>
                          <m:r>
                            <a:rPr lang="en-US" b="0" i="1" smtClean="0">
                              <a:latin typeface="Cambria Math" charset="0"/>
                            </a:rPr>
                            <m:t>,</m:t>
                          </m:r>
                          <m:r>
                            <a:rPr lang="en-US" b="0" i="1" smtClean="0">
                              <a:latin typeface="Cambria Math" charset="0"/>
                            </a:rPr>
                            <m:t>𝑦</m:t>
                          </m:r>
                        </m:e>
                      </m:d>
                      <m:r>
                        <a:rPr lang="en-US" b="0" i="1" smtClean="0">
                          <a:latin typeface="Cambria Math" charset="0"/>
                        </a:rPr>
                        <m:t>=</m:t>
                      </m:r>
                      <m:r>
                        <a:rPr lang="en-CA" b="0" i="1" smtClean="0">
                          <a:latin typeface="Cambria Math" panose="02040503050406030204" pitchFamily="18" charset="0"/>
                        </a:rPr>
                        <m:t>𝐿</m:t>
                      </m:r>
                      <m:d>
                        <m:dPr>
                          <m:ctrlPr>
                            <a:rPr lang="en-US" i="1">
                              <a:latin typeface="Cambria Math" panose="02040503050406030204" pitchFamily="18" charset="0"/>
                            </a:rPr>
                          </m:ctrlPr>
                        </m:dPr>
                        <m:e>
                          <m:r>
                            <a:rPr lang="en-US" b="0" i="1" smtClean="0">
                              <a:latin typeface="Cambria Math" charset="0"/>
                            </a:rPr>
                            <m:t>𝑊</m:t>
                          </m:r>
                          <m:r>
                            <a:rPr lang="en-US" i="1">
                              <a:latin typeface="Cambria Math" charset="0"/>
                            </a:rPr>
                            <m:t>;</m:t>
                          </m:r>
                          <m:r>
                            <a:rPr lang="en-US" i="1">
                              <a:latin typeface="Cambria Math" charset="0"/>
                            </a:rPr>
                            <m:t>𝑋</m:t>
                          </m:r>
                          <m:r>
                            <a:rPr lang="en-US" i="1">
                              <a:latin typeface="Cambria Math" charset="0"/>
                            </a:rPr>
                            <m:t>, </m:t>
                          </m:r>
                          <m:r>
                            <a:rPr lang="en-US" i="1">
                              <a:latin typeface="Cambria Math" charset="0"/>
                            </a:rPr>
                            <m:t>𝑦</m:t>
                          </m:r>
                        </m:e>
                      </m:d>
                      <m:r>
                        <a:rPr lang="en-US" i="1">
                          <a:latin typeface="Cambria Math" charset="0"/>
                        </a:rPr>
                        <m:t>+</m:t>
                      </m:r>
                      <m:r>
                        <a:rPr lang="en-US" i="1">
                          <a:latin typeface="Cambria Math" charset="0"/>
                        </a:rPr>
                        <m:t>𝛼</m:t>
                      </m:r>
                      <m:r>
                        <m:rPr>
                          <m:sty m:val="p"/>
                        </m:rPr>
                        <a:rPr lang="en-US">
                          <a:latin typeface="Cambria Math" charset="0"/>
                        </a:rPr>
                        <m:t>Ω</m:t>
                      </m:r>
                      <m:r>
                        <a:rPr lang="en-US" i="1">
                          <a:latin typeface="Cambria Math" charset="0"/>
                        </a:rPr>
                        <m:t>(</m:t>
                      </m:r>
                      <m:r>
                        <a:rPr lang="en-US" b="0" i="1" smtClean="0">
                          <a:latin typeface="Cambria Math" charset="0"/>
                        </a:rPr>
                        <m:t>𝑊</m:t>
                      </m:r>
                      <m:r>
                        <a:rPr lang="en-US" i="1">
                          <a:latin typeface="Cambria Math" charset="0"/>
                        </a:rPr>
                        <m:t>)</m:t>
                      </m:r>
                    </m:oMath>
                  </m:oMathPara>
                </a14:m>
                <a:endParaRPr lang="en-US" dirty="0"/>
              </a:p>
              <a:p>
                <a:endParaRPr lang="en-US" sz="5400" dirty="0"/>
              </a:p>
              <a:p>
                <a:r>
                  <a:rPr lang="en-US" sz="2400" i="1" dirty="0"/>
                  <a:t>L</a:t>
                </a:r>
                <a:r>
                  <a:rPr lang="en-US" sz="2400" baseline="-25000" dirty="0"/>
                  <a:t>2</a:t>
                </a:r>
                <a:r>
                  <a:rPr lang="en-US" sz="2400" dirty="0"/>
                  <a:t> regularization:</a:t>
                </a:r>
              </a:p>
              <a:p>
                <a:pPr lvl="1"/>
                <a:r>
                  <a:rPr lang="en-US" sz="1800" b="1" dirty="0"/>
                  <a:t>Decay of weights</a:t>
                </a:r>
              </a:p>
              <a:p>
                <a:pPr lvl="1"/>
                <a:r>
                  <a:rPr lang="en-US" sz="1800" dirty="0"/>
                  <a:t>MAP estimation with Gaussian prior</a:t>
                </a:r>
              </a:p>
              <a:p>
                <a:r>
                  <a:rPr lang="en-US" sz="2400" i="1" dirty="0"/>
                  <a:t>L</a:t>
                </a:r>
                <a:r>
                  <a:rPr lang="en-US" sz="2400" baseline="-25000" dirty="0"/>
                  <a:t>1</a:t>
                </a:r>
                <a:r>
                  <a:rPr lang="en-US" sz="2400" dirty="0"/>
                  <a:t> regularization:</a:t>
                </a:r>
              </a:p>
              <a:p>
                <a:pPr lvl="1"/>
                <a:r>
                  <a:rPr lang="en-US" sz="1800" dirty="0"/>
                  <a:t>encourages </a:t>
                </a:r>
                <a:r>
                  <a:rPr lang="en-US" sz="1800" dirty="0" err="1"/>
                  <a:t>sparsity</a:t>
                </a:r>
                <a:endParaRPr lang="en-US" sz="1800" dirty="0"/>
              </a:p>
              <a:p>
                <a:pPr lvl="1"/>
                <a:r>
                  <a:rPr lang="en-US" sz="1800" dirty="0"/>
                  <a:t>MAP estimation with </a:t>
                </a:r>
                <a:r>
                  <a:rPr lang="en-US" sz="1800" dirty="0" err="1"/>
                  <a:t>Laplacian</a:t>
                </a:r>
                <a:r>
                  <a:rPr lang="en-US" sz="1800" dirty="0"/>
                  <a:t> prior</a:t>
                </a:r>
              </a:p>
              <a:p>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95739" y="1266274"/>
                <a:ext cx="10475844" cy="4958403"/>
              </a:xfrm>
              <a:blipFill>
                <a:blip r:embed="rId3"/>
                <a:stretch>
                  <a:fillRect l="-969" t="-1535"/>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82BAABBF-CE1E-8A4C-92D8-393D0291D808}" type="slidenum">
              <a:rPr lang="en-US" smtClean="0"/>
              <a:t>149</a:t>
            </a:fld>
            <a:endParaRPr lang="en-US"/>
          </a:p>
        </p:txBody>
      </p:sp>
      <p:sp>
        <p:nvSpPr>
          <p:cNvPr id="9" name="Cloud Callout 8"/>
          <p:cNvSpPr/>
          <p:nvPr/>
        </p:nvSpPr>
        <p:spPr>
          <a:xfrm>
            <a:off x="9383163" y="2607220"/>
            <a:ext cx="2014695" cy="1165104"/>
          </a:xfrm>
          <a:prstGeom prst="cloudCallout">
            <a:avLst>
              <a:gd name="adj1" fmla="val -14831"/>
              <a:gd name="adj2" fmla="val 78146"/>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Biases not penalized</a:t>
            </a:r>
          </a:p>
        </p:txBody>
      </p:sp>
      <mc:AlternateContent xmlns:mc="http://schemas.openxmlformats.org/markup-compatibility/2006" xmlns:a14="http://schemas.microsoft.com/office/drawing/2010/main">
        <mc:Choice Requires="a14">
          <p:sp>
            <p:nvSpPr>
              <p:cNvPr id="4" name="Rectangle 3"/>
              <p:cNvSpPr/>
              <p:nvPr/>
            </p:nvSpPr>
            <p:spPr>
              <a:xfrm>
                <a:off x="8143080" y="4265637"/>
                <a:ext cx="2579489"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𝑊</m:t>
                      </m:r>
                      <m:sSubSup>
                        <m:sSubSupPr>
                          <m:ctrlPr>
                            <a:rPr lang="en-US" sz="2400" b="0" i="1" smtClean="0">
                              <a:latin typeface="Cambria Math" panose="02040503050406030204" pitchFamily="18" charset="0"/>
                              <a:ea typeface="Cambria Math" charset="0"/>
                              <a:cs typeface="Cambria Math" charset="0"/>
                            </a:rPr>
                          </m:ctrlPr>
                        </m:sSubSupPr>
                        <m:e>
                          <m:r>
                            <a:rPr lang="en-US" sz="2400" b="0" i="1" smtClean="0">
                              <a:latin typeface="Cambria Math" charset="0"/>
                              <a:ea typeface="Cambria Math" charset="0"/>
                              <a:cs typeface="Cambria Math" charset="0"/>
                            </a:rPr>
                            <m:t>∥</m:t>
                          </m:r>
                        </m:e>
                        <m:sub>
                          <m:r>
                            <a:rPr lang="en-US" sz="2400" b="0" i="1" smtClean="0">
                              <a:latin typeface="Cambria Math" charset="0"/>
                              <a:ea typeface="Cambria Math" charset="0"/>
                              <a:cs typeface="Cambria Math" charset="0"/>
                            </a:rPr>
                            <m:t>2</m:t>
                          </m:r>
                        </m:sub>
                        <m:sup>
                          <m:r>
                            <a:rPr lang="en-US" sz="2400" b="0" i="1" smtClean="0">
                              <a:latin typeface="Cambria Math" charset="0"/>
                              <a:ea typeface="Cambria Math" charset="0"/>
                              <a:cs typeface="Cambria Math" charset="0"/>
                            </a:rPr>
                            <m:t>2</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8143080" y="4265637"/>
                <a:ext cx="2579489" cy="78380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143080" y="5263917"/>
                <a:ext cx="2572371"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m:t>
                          </m:r>
                        </m:e>
                        <m:sub>
                          <m:r>
                            <a:rPr lang="en-US" sz="2400" b="0" i="1" smtClean="0">
                              <a:latin typeface="Cambria Math" charset="0"/>
                            </a:rPr>
                            <m:t>1</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143080" y="5263917"/>
                <a:ext cx="2572371" cy="78380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705906" y="1650247"/>
                <a:ext cx="6096000" cy="2188291"/>
              </a:xfrm>
              <a:prstGeom prst="rect">
                <a:avLst/>
              </a:prstGeom>
              <a:solidFill>
                <a:schemeClr val="tx2">
                  <a:lumMod val="20000"/>
                  <a:lumOff val="80000"/>
                </a:schemeClr>
              </a:solidFill>
              <a:ln>
                <a:solidFill>
                  <a:schemeClr val="tx1">
                    <a:lumMod val="75000"/>
                    <a:lumOff val="25000"/>
                  </a:schemeClr>
                </a:solidFill>
              </a:ln>
            </p:spPr>
            <p:txBody>
              <a:bodyPr>
                <a:spAutoFit/>
              </a:bodyPr>
              <a:lstStyle/>
              <a:p>
                <a:pPr algn="ctr"/>
                <a14:m>
                  <m:oMathPara xmlns:m="http://schemas.openxmlformats.org/officeDocument/2006/math">
                    <m:oMathParaPr>
                      <m:jc m:val="center"/>
                    </m:oMathParaPr>
                    <m:oMath xmlns:m="http://schemas.openxmlformats.org/officeDocument/2006/math">
                      <m:sSup>
                        <m:sSupPr>
                          <m:ctrlPr>
                            <a:rPr lang="en-US" sz="2400" i="1" smtClean="0">
                              <a:latin typeface="Cambria Math" panose="02040503050406030204" pitchFamily="18" charset="0"/>
                            </a:rPr>
                          </m:ctrlPr>
                        </m:sSupPr>
                        <m:e>
                          <m:r>
                            <a:rPr lang="en-US" sz="2400" i="1">
                              <a:latin typeface="Cambria Math" charset="0"/>
                            </a:rPr>
                            <m:t>𝑊</m:t>
                          </m:r>
                        </m:e>
                        <m:sup>
                          <m:r>
                            <a:rPr lang="en-US" sz="2400" i="1">
                              <a:latin typeface="Cambria Math" charset="0"/>
                            </a:rPr>
                            <m:t>(</m:t>
                          </m:r>
                          <m:r>
                            <a:rPr lang="en-US" sz="2400" i="1">
                              <a:latin typeface="Cambria Math" charset="0"/>
                            </a:rPr>
                            <m:t>𝑖</m:t>
                          </m:r>
                          <m:r>
                            <a:rPr lang="en-US" sz="2400" i="1">
                              <a:latin typeface="Cambria Math" charset="0"/>
                            </a:rPr>
                            <m:t>+1)</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m:t>
                          </m:r>
                          <m:r>
                            <a:rPr lang="en-US" sz="2400" i="1">
                              <a:latin typeface="Cambria Math" charset="0"/>
                            </a:rPr>
                            <m:t>𝑖</m:t>
                          </m:r>
                          <m:r>
                            <a:rPr lang="en-US" sz="2400" i="1">
                              <a:latin typeface="Cambria Math" charset="0"/>
                            </a:rPr>
                            <m:t>)</m:t>
                          </m:r>
                        </m:sup>
                      </m:sSup>
                      <m:r>
                        <a:rPr lang="en-US" sz="2400" i="1">
                          <a:latin typeface="Cambria Math" charset="0"/>
                        </a:rPr>
                        <m:t>−</m:t>
                      </m:r>
                      <m:r>
                        <a:rPr lang="en-US" sz="2400" i="1">
                          <a:latin typeface="Cambria Math" charset="0"/>
                        </a:rPr>
                        <m:t>𝜆</m:t>
                      </m:r>
                      <m:f>
                        <m:fPr>
                          <m:ctrlPr>
                            <a:rPr lang="en-US" sz="2400" i="1">
                              <a:latin typeface="Cambria Math" panose="02040503050406030204" pitchFamily="18" charset="0"/>
                            </a:rPr>
                          </m:ctrlPr>
                        </m:fPr>
                        <m:num>
                          <m:r>
                            <a:rPr lang="en-US" sz="2400" i="1">
                              <a:latin typeface="Cambria Math" charset="0"/>
                            </a:rPr>
                            <m:t>𝜕</m:t>
                          </m:r>
                          <m:r>
                            <a:rPr lang="en-CA" sz="2400" b="0" i="1" smtClean="0">
                              <a:latin typeface="Cambria Math" panose="02040503050406030204" pitchFamily="18" charset="0"/>
                            </a:rPr>
                            <m:t>𝐿</m:t>
                          </m:r>
                        </m:num>
                        <m:den>
                          <m:r>
                            <a:rPr lang="en-US" sz="2400" i="1">
                              <a:latin typeface="Cambria Math" charset="0"/>
                            </a:rPr>
                            <m:t>𝜕</m:t>
                          </m:r>
                          <m:r>
                            <a:rPr lang="en-US" sz="2400" i="1">
                              <a:latin typeface="Cambria Math" charset="0"/>
                            </a:rPr>
                            <m:t>𝑊</m:t>
                          </m:r>
                        </m:den>
                      </m:f>
                    </m:oMath>
                    <m:oMath xmlns:m="http://schemas.openxmlformats.org/officeDocument/2006/math">
                      <m:sSub>
                        <m:sSubPr>
                          <m:ctrlPr>
                            <a:rPr lang="en-US" sz="2400" i="1">
                              <a:latin typeface="Cambria Math" panose="02040503050406030204" pitchFamily="18" charset="0"/>
                            </a:rPr>
                          </m:ctrlPr>
                        </m:sSubPr>
                        <m:e>
                          <m:r>
                            <a:rPr lang="en-CA" sz="2400" b="0" i="1" smtClean="0">
                              <a:latin typeface="Cambria Math" panose="02040503050406030204" pitchFamily="18" charset="0"/>
                            </a:rPr>
                            <m:t>𝐿</m:t>
                          </m:r>
                        </m:e>
                        <m:sub>
                          <m:r>
                            <a:rPr lang="en-US" sz="2400" i="1">
                              <a:latin typeface="Cambria Math" charset="0"/>
                            </a:rPr>
                            <m:t>𝑅</m:t>
                          </m:r>
                        </m:sub>
                      </m:sSub>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m:t>
                          </m:r>
                          <m:r>
                            <a:rPr lang="en-US" sz="2400" i="1">
                              <a:latin typeface="Cambria Math" charset="0"/>
                            </a:rPr>
                            <m:t>𝑦</m:t>
                          </m:r>
                        </m:e>
                      </m:d>
                      <m:r>
                        <a:rPr lang="en-US" sz="2400" i="1">
                          <a:latin typeface="Cambria Math" charset="0"/>
                        </a:rPr>
                        <m:t>=</m:t>
                      </m:r>
                      <m:r>
                        <a:rPr lang="en-CA" sz="2400" b="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𝑦</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rPr>
                        <m:t>𝛼</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2</m:t>
                          </m:r>
                        </m:sup>
                      </m:sSup>
                    </m:oMath>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m:t>
                          </m:r>
                          <m:r>
                            <a:rPr lang="en-US" sz="2400" i="1">
                              <a:latin typeface="Cambria Math" charset="0"/>
                            </a:rPr>
                            <m:t>𝑖</m:t>
                          </m:r>
                          <m:r>
                            <a:rPr lang="en-US" sz="2400" i="1">
                              <a:latin typeface="Cambria Math" charset="0"/>
                            </a:rPr>
                            <m:t>+1)</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m:t>
                          </m:r>
                          <m:r>
                            <a:rPr lang="en-US" sz="2400" i="1">
                              <a:latin typeface="Cambria Math" charset="0"/>
                            </a:rPr>
                            <m:t>𝑖</m:t>
                          </m:r>
                          <m:r>
                            <a:rPr lang="en-US" sz="2400" i="1">
                              <a:latin typeface="Cambria Math" charset="0"/>
                            </a:rPr>
                            <m:t>)</m:t>
                          </m:r>
                        </m:sup>
                      </m:sSup>
                      <m:r>
                        <a:rPr lang="en-US" sz="2400" i="1">
                          <a:latin typeface="Cambria Math" charset="0"/>
                        </a:rPr>
                        <m:t>−</m:t>
                      </m:r>
                      <m:r>
                        <a:rPr lang="en-US" sz="2400" i="1">
                          <a:latin typeface="Cambria Math" charset="0"/>
                        </a:rPr>
                        <m:t>𝜆</m:t>
                      </m:r>
                      <m:f>
                        <m:fPr>
                          <m:ctrlPr>
                            <a:rPr lang="en-US" sz="2400" i="1">
                              <a:latin typeface="Cambria Math" panose="02040503050406030204" pitchFamily="18" charset="0"/>
                            </a:rPr>
                          </m:ctrlPr>
                        </m:fPr>
                        <m:num>
                          <m:r>
                            <a:rPr lang="en-US" sz="2400" i="1">
                              <a:latin typeface="Cambria Math" charset="0"/>
                            </a:rPr>
                            <m:t>𝜕</m:t>
                          </m:r>
                          <m:r>
                            <a:rPr lang="en-CA" sz="2400" b="0" i="1" smtClean="0">
                              <a:latin typeface="Cambria Math" panose="02040503050406030204" pitchFamily="18" charset="0"/>
                            </a:rPr>
                            <m:t>𝐿</m:t>
                          </m:r>
                        </m:num>
                        <m:den>
                          <m:r>
                            <a:rPr lang="en-US" sz="2400" i="1">
                              <a:latin typeface="Cambria Math" charset="0"/>
                            </a:rPr>
                            <m:t>𝜕</m:t>
                          </m:r>
                          <m:r>
                            <a:rPr lang="en-US" sz="2400" i="1">
                              <a:latin typeface="Cambria Math" charset="0"/>
                            </a:rPr>
                            <m:t>𝑊</m:t>
                          </m:r>
                        </m:den>
                      </m:f>
                      <m:r>
                        <a:rPr lang="en-US" sz="2400" i="1">
                          <a:latin typeface="Cambria Math" charset="0"/>
                        </a:rPr>
                        <m:t>−</m:t>
                      </m:r>
                      <m:r>
                        <a:rPr lang="en-US" sz="2400" i="1">
                          <a:latin typeface="Cambria Math" charset="0"/>
                        </a:rPr>
                        <m:t>𝜆𝛼</m:t>
                      </m:r>
                      <m:r>
                        <a:rPr lang="en-US" sz="2400" i="1">
                          <a:latin typeface="Cambria Math" charset="0"/>
                        </a:rPr>
                        <m:t> </m:t>
                      </m:r>
                      <m:r>
                        <a:rPr lang="en-US" sz="2400" i="1">
                          <a:latin typeface="Cambria Math" charset="0"/>
                        </a:rPr>
                        <m:t>𝑊</m:t>
                      </m:r>
                      <m:r>
                        <a:rPr lang="en-US" sz="2400" i="1">
                          <a:latin typeface="Cambria Math" charset="0"/>
                        </a:rPr>
                        <m:t> </m:t>
                      </m:r>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2705906" y="1650247"/>
                <a:ext cx="6096000" cy="2188291"/>
              </a:xfrm>
              <a:prstGeom prst="rect">
                <a:avLst/>
              </a:prstGeom>
              <a:blipFill>
                <a:blip r:embed="rId6"/>
                <a:stretch>
                  <a:fillRect b="-1149"/>
                </a:stretch>
              </a:blipFill>
              <a:ln>
                <a:solidFill>
                  <a:schemeClr val="tx1">
                    <a:lumMod val="75000"/>
                    <a:lumOff val="25000"/>
                  </a:schemeClr>
                </a:solidFill>
              </a:ln>
            </p:spPr>
            <p:txBody>
              <a:bodyPr/>
              <a:lstStyle/>
              <a:p>
                <a:r>
                  <a:rPr lang="en-US">
                    <a:noFill/>
                  </a:rPr>
                  <a:t> </a:t>
                </a:r>
              </a:p>
            </p:txBody>
          </p:sp>
        </mc:Fallback>
      </mc:AlternateContent>
      <p:sp>
        <p:nvSpPr>
          <p:cNvPr id="6" name="Rectangle 5"/>
          <p:cNvSpPr/>
          <p:nvPr/>
        </p:nvSpPr>
        <p:spPr>
          <a:xfrm>
            <a:off x="6644640" y="3181723"/>
            <a:ext cx="1097280" cy="582552"/>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loud Callout 11"/>
          <p:cNvSpPr/>
          <p:nvPr/>
        </p:nvSpPr>
        <p:spPr>
          <a:xfrm>
            <a:off x="8801906" y="983807"/>
            <a:ext cx="2369677" cy="1408937"/>
          </a:xfrm>
          <a:prstGeom prst="cloudCallout">
            <a:avLst>
              <a:gd name="adj1" fmla="val -91550"/>
              <a:gd name="adj2" fmla="val 100660"/>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Weights decay in proportion to size</a:t>
            </a:r>
          </a:p>
        </p:txBody>
      </p:sp>
    </p:spTree>
    <p:extLst>
      <p:ext uri="{BB962C8B-B14F-4D97-AF65-F5344CB8AC3E}">
        <p14:creationId xmlns:p14="http://schemas.microsoft.com/office/powerpoint/2010/main" val="83951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250" y="1128439"/>
                <a:ext cx="8125254" cy="4525963"/>
              </a:xfrm>
            </p:spPr>
            <p:txBody>
              <a:bodyPr>
                <a:noAutofit/>
              </a:bodyPr>
              <a:lstStyle/>
              <a:p>
                <a:pPr>
                  <a:spcAft>
                    <a:spcPts val="1200"/>
                  </a:spcAft>
                </a:pPr>
                <a:r>
                  <a:rPr lang="en-US" sz="2400" b="1" dirty="0">
                    <a:solidFill>
                      <a:srgbClr val="C00000"/>
                    </a:solidFill>
                  </a:rPr>
                  <a:t>Think of a Neural Network as function approximation. </a:t>
                </a:r>
              </a:p>
              <a:p>
                <a:pPr>
                  <a:spcAft>
                    <a:spcPts val="1200"/>
                  </a:spcAft>
                </a:pPr>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m:oMathPara>
                </a14:m>
                <a:endParaRPr lang="en-US" sz="2400" b="0" dirty="0">
                  <a:solidFill>
                    <a:srgbClr val="0000FF"/>
                  </a:solidFill>
                </a:endParaRPr>
              </a:p>
              <a:p>
                <a:pPr>
                  <a:spcAft>
                    <a:spcPts val="1200"/>
                  </a:spcAft>
                </a:pPr>
                <a14:m>
                  <m:oMathPara xmlns:m="http://schemas.openxmlformats.org/officeDocument/2006/math">
                    <m:oMathParaPr>
                      <m:jc m:val="centerGroup"/>
                    </m:oMathParaPr>
                    <m:oMath xmlns:m="http://schemas.openxmlformats.org/officeDocument/2006/math">
                      <m:r>
                        <a:rPr lang="en-US" sz="2400" i="1">
                          <a:solidFill>
                            <a:srgbClr val="0000FF"/>
                          </a:solidFill>
                          <a:latin typeface="Cambria Math" charset="0"/>
                        </a:rPr>
                        <m:t>𝑌</m:t>
                      </m:r>
                      <m:r>
                        <a:rPr lang="en-US" sz="2400" i="1">
                          <a:solidFill>
                            <a:srgbClr val="0000FF"/>
                          </a:solidFill>
                          <a:latin typeface="Cambria Math"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r>
                        <a:rPr lang="en-US" sz="2400">
                          <a:solidFill>
                            <a:srgbClr val="0000FF"/>
                          </a:solidFill>
                          <a:latin typeface="Cambria Math" charset="0"/>
                        </a:rPr>
                        <m:t>+</m:t>
                      </m:r>
                      <m:r>
                        <a:rPr lang="en-US" sz="2400" i="1">
                          <a:solidFill>
                            <a:srgbClr val="0000FF"/>
                          </a:solidFill>
                          <a:latin typeface="Cambria Math" charset="0"/>
                        </a:rPr>
                        <m:t>𝜖</m:t>
                      </m:r>
                    </m:oMath>
                  </m:oMathPara>
                </a14:m>
                <a:endParaRPr lang="en-US" sz="2400" dirty="0">
                  <a:solidFill>
                    <a:srgbClr val="0000FF"/>
                  </a:solidFill>
                </a:endParaRPr>
              </a:p>
              <a:p>
                <a:pPr algn="ctr">
                  <a:spcAft>
                    <a:spcPts val="1200"/>
                  </a:spcAft>
                </a:pPr>
                <a:r>
                  <a:rPr lang="en-US" sz="2400" dirty="0">
                    <a:solidFill>
                      <a:srgbClr val="0000FF"/>
                    </a:solidFill>
                  </a:rPr>
                  <a:t>NN: </a:t>
                </a:r>
                <a14:m>
                  <m:oMath xmlns:m="http://schemas.openxmlformats.org/officeDocument/2006/math">
                    <m:r>
                      <a:rPr lang="en-US" sz="2400" i="1" smtClean="0">
                        <a:solidFill>
                          <a:srgbClr val="0000FF"/>
                        </a:solidFill>
                        <a:latin typeface="Cambria Math" charset="0"/>
                        <a:ea typeface="Cambria Math" charset="0"/>
                        <a:cs typeface="Cambria Math" charset="0"/>
                      </a:rPr>
                      <m:t>⟹</m:t>
                    </m:r>
                    <m:acc>
                      <m:accPr>
                        <m:chr m:val="̂"/>
                        <m:ctrlPr>
                          <a:rPr lang="en-US" sz="2400" i="1">
                            <a:solidFill>
                              <a:srgbClr val="0000FF"/>
                            </a:solidFill>
                            <a:latin typeface="Cambria Math" panose="02040503050406030204" pitchFamily="18" charset="0"/>
                          </a:rPr>
                        </m:ctrlPr>
                      </m:accPr>
                      <m:e>
                        <m:r>
                          <a:rPr lang="en-US" sz="2400" i="1">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oMath>
                </a14:m>
                <a:endParaRPr lang="en-US" sz="2400" dirty="0">
                  <a:solidFill>
                    <a:srgbClr val="0000FF"/>
                  </a:solidFill>
                </a:endParaRPr>
              </a:p>
              <a:p>
                <a:pPr>
                  <a:spcAft>
                    <a:spcPts val="1200"/>
                  </a:spcAft>
                </a:pPr>
                <a:r>
                  <a:rPr lang="en-US" sz="2400" dirty="0">
                    <a:solidFill>
                      <a:srgbClr val="0000FF"/>
                    </a:solidFill>
                  </a:rPr>
                  <a:t>One hidden layer is enough </a:t>
                </a:r>
                <a:r>
                  <a:rPr lang="en-US" sz="2400" dirty="0"/>
                  <a:t>to </a:t>
                </a:r>
                <a:r>
                  <a:rPr lang="en-US" sz="2400" i="1" dirty="0"/>
                  <a:t>represent </a:t>
                </a:r>
                <a:r>
                  <a:rPr lang="en-US" sz="2400" dirty="0"/>
                  <a:t>an approximation of any function to an arbitrary degree of accuracy </a:t>
                </a:r>
              </a:p>
              <a:p>
                <a:pPr>
                  <a:spcAft>
                    <a:spcPts val="1200"/>
                  </a:spcAft>
                </a:pPr>
                <a:r>
                  <a:rPr lang="en-US" sz="2400" dirty="0"/>
                  <a:t>So why deeper?</a:t>
                </a:r>
              </a:p>
              <a:p>
                <a:pPr lvl="1">
                  <a:spcAft>
                    <a:spcPts val="1200"/>
                  </a:spcAft>
                  <a:buFont typeface="Arial" charset="0"/>
                  <a:buChar char="•"/>
                </a:pPr>
                <a:r>
                  <a:rPr lang="en-US" sz="2000" dirty="0"/>
                  <a:t>Shallow net may need </a:t>
                </a:r>
                <a:r>
                  <a:rPr lang="en-US" sz="2000" dirty="0">
                    <a:solidFill>
                      <a:srgbClr val="0000FF"/>
                    </a:solidFill>
                  </a:rPr>
                  <a:t>(exponentially) more width</a:t>
                </a:r>
              </a:p>
              <a:p>
                <a:pPr lvl="1">
                  <a:spcAft>
                    <a:spcPts val="1200"/>
                  </a:spcAft>
                  <a:buFont typeface="Arial" charset="0"/>
                  <a:buChar char="•"/>
                </a:pPr>
                <a:r>
                  <a:rPr lang="en-US" sz="2000" dirty="0"/>
                  <a:t>Shallow net may </a:t>
                </a:r>
                <a:r>
                  <a:rPr lang="en-US" sz="2000" dirty="0" err="1"/>
                  <a:t>overfit</a:t>
                </a:r>
                <a:r>
                  <a:rPr lang="en-US" sz="2000" dirty="0"/>
                  <a:t> more </a:t>
                </a:r>
              </a:p>
              <a:p>
                <a:pPr marL="342900" indent="-342900">
                  <a:spcAft>
                    <a:spcPts val="1200"/>
                  </a:spcAft>
                  <a:buFont typeface="Arial" charset="0"/>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250" y="1128439"/>
                <a:ext cx="8125254" cy="4525963"/>
              </a:xfrm>
              <a:blipFill rotWithShape="0">
                <a:blip r:embed="rId2"/>
                <a:stretch>
                  <a:fillRect l="-1201" t="-1077" r="-526" b="-14670"/>
                </a:stretch>
              </a:blipFill>
            </p:spPr>
            <p:txBody>
              <a:bodyPr/>
              <a:lstStyle/>
              <a:p>
                <a:r>
                  <a:rPr lang="en-US">
                    <a:noFill/>
                  </a:rPr>
                  <a:t> </a:t>
                </a:r>
              </a:p>
            </p:txBody>
          </p:sp>
        </mc:Fallback>
      </mc:AlternateContent>
      <p:sp>
        <p:nvSpPr>
          <p:cNvPr id="73" name="TextBox 72"/>
          <p:cNvSpPr txBox="1"/>
          <p:nvPr/>
        </p:nvSpPr>
        <p:spPr>
          <a:xfrm>
            <a:off x="10068460" y="6046690"/>
            <a:ext cx="982961" cy="461665"/>
          </a:xfrm>
          <a:prstGeom prst="rect">
            <a:avLst/>
          </a:prstGeom>
          <a:noFill/>
        </p:spPr>
        <p:txBody>
          <a:bodyPr wrap="none" rtlCol="0">
            <a:spAutoFit/>
          </a:bodyPr>
          <a:lstStyle/>
          <a:p>
            <a:r>
              <a:rPr lang="en-US" sz="2400" dirty="0">
                <a:latin typeface="Karla" charset="0"/>
                <a:ea typeface="Karla" charset="0"/>
                <a:cs typeface="Karla" charset="0"/>
              </a:rPr>
              <a:t>width</a:t>
            </a:r>
            <a:endParaRPr lang="en-US" dirty="0">
              <a:latin typeface="Karla" charset="0"/>
              <a:ea typeface="Karla" charset="0"/>
              <a:cs typeface="Karla" charset="0"/>
            </a:endParaRPr>
          </a:p>
        </p:txBody>
      </p:sp>
      <p:grpSp>
        <p:nvGrpSpPr>
          <p:cNvPr id="77" name="Group 76"/>
          <p:cNvGrpSpPr/>
          <p:nvPr/>
        </p:nvGrpSpPr>
        <p:grpSpPr>
          <a:xfrm>
            <a:off x="8641312" y="1270073"/>
            <a:ext cx="2873950" cy="4740983"/>
            <a:chOff x="7898357" y="1270073"/>
            <a:chExt cx="2873950" cy="4740983"/>
          </a:xfrm>
        </p:grpSpPr>
        <p:grpSp>
          <p:nvGrpSpPr>
            <p:cNvPr id="76" name="Group 75"/>
            <p:cNvGrpSpPr/>
            <p:nvPr/>
          </p:nvGrpSpPr>
          <p:grpSpPr>
            <a:xfrm>
              <a:off x="8469922" y="1270073"/>
              <a:ext cx="2302385" cy="4740983"/>
              <a:chOff x="8469922" y="1270073"/>
              <a:chExt cx="2302385" cy="4740983"/>
            </a:xfrm>
          </p:grpSpPr>
          <p:grpSp>
            <p:nvGrpSpPr>
              <p:cNvPr id="28" name="Group 27"/>
              <p:cNvGrpSpPr/>
              <p:nvPr/>
            </p:nvGrpSpPr>
            <p:grpSpPr>
              <a:xfrm rot="16200000">
                <a:off x="7775591" y="2271451"/>
                <a:ext cx="3998094" cy="1995338"/>
                <a:chOff x="1722506" y="2129588"/>
                <a:chExt cx="6332341" cy="3160296"/>
              </a:xfrm>
            </p:grpSpPr>
            <p:grpSp>
              <p:nvGrpSpPr>
                <p:cNvPr id="8" name="Group 7"/>
                <p:cNvGrpSpPr/>
                <p:nvPr/>
              </p:nvGrpSpPr>
              <p:grpSpPr>
                <a:xfrm>
                  <a:off x="1722506" y="2129589"/>
                  <a:ext cx="2576623" cy="1179095"/>
                  <a:chOff x="3312867" y="1299411"/>
                  <a:chExt cx="3996394" cy="1828800"/>
                </a:xfrm>
              </p:grpSpPr>
              <p:sp>
                <p:nvSpPr>
                  <p:cNvPr id="9" name="Oval 8"/>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10" idx="6"/>
                    <a:endCxn id="20"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743771" y="4110789"/>
                  <a:ext cx="2555358" cy="1179095"/>
                  <a:chOff x="3312867" y="1299411"/>
                  <a:chExt cx="3963412" cy="1828800"/>
                </a:xfrm>
              </p:grpSpPr>
              <p:sp>
                <p:nvSpPr>
                  <p:cNvPr id="12" name="Oval 11"/>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7" idx="6"/>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99129" y="2129588"/>
                  <a:ext cx="2576623" cy="1458341"/>
                  <a:chOff x="3312867" y="1299411"/>
                  <a:chExt cx="3996394" cy="2261916"/>
                </a:xfrm>
              </p:grpSpPr>
              <p:sp>
                <p:nvSpPr>
                  <p:cNvPr id="15" name="Oval 14"/>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20" idx="6"/>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299129" y="3587929"/>
                  <a:ext cx="2576623" cy="1701954"/>
                  <a:chOff x="3312867" y="488446"/>
                  <a:chExt cx="3996394" cy="2639765"/>
                </a:xfrm>
              </p:grpSpPr>
              <p:sp>
                <p:nvSpPr>
                  <p:cNvPr id="18" name="Oval 17"/>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a:stCxn id="10"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6"/>
                  <a:endCxn id="20"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rot="5400000">
                      <a:off x="1759316" y="4503640"/>
                      <a:ext cx="1134018"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rot="5400000">
                      <a:off x="1759316" y="4503640"/>
                      <a:ext cx="1134018" cy="393390"/>
                    </a:xfrm>
                    <a:prstGeom prst="rect">
                      <a:avLst/>
                    </a:prstGeom>
                    <a:blipFill rotWithShape="0">
                      <a:blip r:embed="rId3"/>
                      <a:stretch>
                        <a:fillRect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rot="5249252">
                      <a:off x="7184091" y="3450861"/>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rot="5249252">
                      <a:off x="7184091" y="3450861"/>
                      <a:ext cx="686092" cy="284758"/>
                    </a:xfrm>
                    <a:prstGeom prst="rect">
                      <a:avLst/>
                    </a:prstGeom>
                    <a:blipFill rotWithShape="0">
                      <a:blip r:embed="rId4"/>
                      <a:stretch>
                        <a:fillRect t="-35294" r="-42466" b="-5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rot="5400000">
                      <a:off x="4543736" y="2522440"/>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rot="5400000">
                      <a:off x="4543736" y="2522440"/>
                      <a:ext cx="695860" cy="393390"/>
                    </a:xfrm>
                    <a:prstGeom prst="rect">
                      <a:avLst/>
                    </a:prstGeom>
                    <a:blipFill rotWithShape="0">
                      <a:blip r:embed="rId5"/>
                      <a:stretch>
                        <a:fillRect l="-27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rot="5400000">
                      <a:off x="4542458" y="4543713"/>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rot="5400000">
                      <a:off x="4542458" y="4543713"/>
                      <a:ext cx="695860" cy="393390"/>
                    </a:xfrm>
                    <a:prstGeom prst="rect">
                      <a:avLst/>
                    </a:prstGeom>
                    <a:blipFill rotWithShape="0">
                      <a:blip r:embed="rId6"/>
                      <a:stretch>
                        <a:fillRect b="-3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TextBox 63"/>
                  <p:cNvSpPr txBox="1"/>
                  <p:nvPr/>
                </p:nvSpPr>
                <p:spPr>
                  <a:xfrm>
                    <a:off x="8904205" y="4744013"/>
                    <a:ext cx="48997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8904205" y="4744013"/>
                    <a:ext cx="489979" cy="276999"/>
                  </a:xfrm>
                  <a:prstGeom prst="rect">
                    <a:avLst/>
                  </a:prstGeom>
                  <a:blipFill rotWithShape="0">
                    <a:blip r:embed="rId7"/>
                    <a:stretch>
                      <a:fillRect b="-15217"/>
                    </a:stretch>
                  </a:blipFill>
                </p:spPr>
                <p:txBody>
                  <a:bodyPr/>
                  <a:lstStyle/>
                  <a:p>
                    <a:r>
                      <a:rPr lang="en-US">
                        <a:noFill/>
                      </a:rPr>
                      <a:t> </a:t>
                    </a:r>
                  </a:p>
                </p:txBody>
              </p:sp>
            </mc:Fallback>
          </mc:AlternateContent>
          <p:cxnSp>
            <p:nvCxnSpPr>
              <p:cNvPr id="65" name="Straight Arrow Connector 64"/>
              <p:cNvCxnSpPr/>
              <p:nvPr/>
            </p:nvCxnSpPr>
            <p:spPr>
              <a:xfrm flipV="1">
                <a:off x="9155996" y="5313118"/>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0432598" y="5293551"/>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9149194" y="6011056"/>
                <a:ext cx="1283404" cy="0"/>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8469922" y="3267232"/>
                <a:ext cx="1" cy="1987508"/>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rot="16200000">
              <a:off x="7624083" y="3915620"/>
              <a:ext cx="1010213" cy="461665"/>
            </a:xfrm>
            <a:prstGeom prst="rect">
              <a:avLst/>
            </a:prstGeom>
            <a:noFill/>
          </p:spPr>
          <p:txBody>
            <a:bodyPr wrap="none" rtlCol="0">
              <a:spAutoFit/>
            </a:bodyPr>
            <a:lstStyle/>
            <a:p>
              <a:r>
                <a:rPr lang="en-US" sz="2400" dirty="0">
                  <a:latin typeface="Karla" charset="0"/>
                  <a:ea typeface="Karla" charset="0"/>
                  <a:cs typeface="Karla" charset="0"/>
                </a:rPr>
                <a:t>depth</a:t>
              </a:r>
              <a:endParaRPr lang="en-US" dirty="0">
                <a:latin typeface="Karla" charset="0"/>
                <a:ea typeface="Karla" charset="0"/>
                <a:cs typeface="Karla" charset="0"/>
              </a:endParaRPr>
            </a:p>
          </p:txBody>
        </p:sp>
      </p:grpSp>
    </p:spTree>
    <p:extLst>
      <p:ext uri="{BB962C8B-B14F-4D97-AF65-F5344CB8AC3E}">
        <p14:creationId xmlns:p14="http://schemas.microsoft.com/office/powerpoint/2010/main" val="29032185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a:t>
            </a:r>
          </a:p>
        </p:txBody>
      </p:sp>
      <p:sp>
        <p:nvSpPr>
          <p:cNvPr id="11" name="Slide Number Placeholder 10"/>
          <p:cNvSpPr>
            <a:spLocks noGrp="1"/>
          </p:cNvSpPr>
          <p:nvPr>
            <p:ph type="sldNum" sz="quarter" idx="12"/>
          </p:nvPr>
        </p:nvSpPr>
        <p:spPr/>
        <p:txBody>
          <a:bodyPr/>
          <a:lstStyle/>
          <a:p>
            <a:fld id="{82BAABBF-CE1E-8A4C-92D8-393D0291D808}" type="slidenum">
              <a:rPr lang="en-US" smtClean="0"/>
              <a:t>150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64" y="579495"/>
            <a:ext cx="5486400" cy="365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64" y="3638863"/>
            <a:ext cx="5486400" cy="36576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7618424" y="1624491"/>
                <a:ext cx="2579489"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𝑊</m:t>
                      </m:r>
                      <m:sSubSup>
                        <m:sSubSupPr>
                          <m:ctrlPr>
                            <a:rPr lang="en-US" sz="2400" b="0" i="1" smtClean="0">
                              <a:latin typeface="Cambria Math" panose="02040503050406030204" pitchFamily="18" charset="0"/>
                              <a:ea typeface="Cambria Math" charset="0"/>
                              <a:cs typeface="Cambria Math" charset="0"/>
                            </a:rPr>
                          </m:ctrlPr>
                        </m:sSubSupPr>
                        <m:e>
                          <m:r>
                            <a:rPr lang="en-US" sz="2400" b="0" i="1" smtClean="0">
                              <a:latin typeface="Cambria Math" charset="0"/>
                              <a:ea typeface="Cambria Math" charset="0"/>
                              <a:cs typeface="Cambria Math" charset="0"/>
                            </a:rPr>
                            <m:t>∥</m:t>
                          </m:r>
                        </m:e>
                        <m:sub>
                          <m:r>
                            <a:rPr lang="en-US" sz="2400" b="0" i="1" smtClean="0">
                              <a:latin typeface="Cambria Math" charset="0"/>
                              <a:ea typeface="Cambria Math" charset="0"/>
                              <a:cs typeface="Cambria Math" charset="0"/>
                            </a:rPr>
                            <m:t>2</m:t>
                          </m:r>
                        </m:sub>
                        <m:sup>
                          <m:r>
                            <a:rPr lang="en-US" sz="2400" b="0" i="1" smtClean="0">
                              <a:latin typeface="Cambria Math" charset="0"/>
                              <a:ea typeface="Cambria Math" charset="0"/>
                              <a:cs typeface="Cambria Math" charset="0"/>
                            </a:rPr>
                            <m:t>2</m:t>
                          </m:r>
                        </m:sup>
                      </m:sSubSup>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618424" y="1624491"/>
                <a:ext cx="2579489" cy="78380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798306" y="4683859"/>
                <a:ext cx="2572371"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charset="0"/>
                        </a:rPr>
                        <m:t>Ω</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m:t>
                          </m:r>
                        </m:e>
                        <m:sub>
                          <m:r>
                            <a:rPr lang="en-US" sz="2400" b="0" i="1" smtClean="0">
                              <a:latin typeface="Cambria Math" charset="0"/>
                            </a:rPr>
                            <m:t>1</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798306" y="4683859"/>
                <a:ext cx="2572371" cy="783804"/>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485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 as Constraints</a:t>
            </a:r>
          </a:p>
        </p:txBody>
      </p:sp>
      <p:sp>
        <p:nvSpPr>
          <p:cNvPr id="3" name="Content Placeholder 2"/>
          <p:cNvSpPr>
            <a:spLocks noGrp="1"/>
          </p:cNvSpPr>
          <p:nvPr>
            <p:ph idx="1"/>
          </p:nvPr>
        </p:nvSpPr>
        <p:spPr>
          <a:xfrm>
            <a:off x="1502166" y="2482037"/>
            <a:ext cx="8229600" cy="3280888"/>
          </a:xfrm>
        </p:spPr>
        <p:txBody>
          <a:bodyPr/>
          <a:lstStyle/>
          <a:p>
            <a:pPr>
              <a:spcAft>
                <a:spcPts val="1200"/>
              </a:spcAft>
            </a:pPr>
            <a:r>
              <a:rPr lang="en-US" sz="2400" dirty="0"/>
              <a:t>Useful if </a:t>
            </a:r>
            <a:r>
              <a:rPr lang="en-US" sz="2400" i="1" dirty="0"/>
              <a:t>K</a:t>
            </a:r>
            <a:r>
              <a:rPr lang="en-US" sz="2400" dirty="0"/>
              <a:t> is known in advance </a:t>
            </a:r>
          </a:p>
          <a:p>
            <a:pPr>
              <a:spcAft>
                <a:spcPts val="1200"/>
              </a:spcAft>
            </a:pPr>
            <a:r>
              <a:rPr lang="en-US" sz="2400" dirty="0"/>
              <a:t>Optimization:</a:t>
            </a:r>
          </a:p>
          <a:p>
            <a:pPr lvl="1">
              <a:spcAft>
                <a:spcPts val="1200"/>
              </a:spcAft>
              <a:buFont typeface="Arial" charset="0"/>
              <a:buChar char="•"/>
            </a:pPr>
            <a:r>
              <a:rPr lang="en-US" dirty="0"/>
              <a:t>Construct </a:t>
            </a:r>
            <a:r>
              <a:rPr lang="en-US" dirty="0" err="1"/>
              <a:t>Lagrangian</a:t>
            </a:r>
            <a:r>
              <a:rPr lang="en-US" dirty="0"/>
              <a:t> and apply gradient descent</a:t>
            </a:r>
          </a:p>
          <a:p>
            <a:pPr lvl="1">
              <a:spcAft>
                <a:spcPts val="1200"/>
              </a:spcAft>
              <a:buFont typeface="Arial" charset="0"/>
              <a:buChar char="•"/>
            </a:pPr>
            <a:r>
              <a:rPr lang="en-US" dirty="0"/>
              <a:t>Projected gradient descent</a:t>
            </a:r>
          </a:p>
        </p:txBody>
      </p:sp>
      <p:sp>
        <p:nvSpPr>
          <p:cNvPr id="5" name="Slide Number Placeholder 4"/>
          <p:cNvSpPr>
            <a:spLocks noGrp="1"/>
          </p:cNvSpPr>
          <p:nvPr>
            <p:ph type="sldNum" sz="quarter" idx="12"/>
          </p:nvPr>
        </p:nvSpPr>
        <p:spPr/>
        <p:txBody>
          <a:bodyPr/>
          <a:lstStyle/>
          <a:p>
            <a:fld id="{82BAABBF-CE1E-8A4C-92D8-393D0291D808}" type="slidenum">
              <a:rPr lang="en-US" smtClean="0"/>
              <a:t>151</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934207" y="1407202"/>
                <a:ext cx="2323585" cy="520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mr-IN" sz="2400" i="1" smtClean="0">
                              <a:latin typeface="Cambria Math" panose="02040503050406030204" pitchFamily="18" charset="0"/>
                            </a:rPr>
                          </m:ctrlPr>
                        </m:funcPr>
                        <m:fName>
                          <m:limLow>
                            <m:limLowPr>
                              <m:ctrlPr>
                                <a:rPr lang="mr-IN" sz="2400" i="1" smtClean="0">
                                  <a:latin typeface="Cambria Math" panose="02040503050406030204" pitchFamily="18" charset="0"/>
                                </a:rPr>
                              </m:ctrlPr>
                            </m:limLowPr>
                            <m:e>
                              <m:r>
                                <m:rPr>
                                  <m:sty m:val="p"/>
                                </m:rPr>
                                <a:rPr lang="mr-IN" sz="2400" i="0" smtClean="0">
                                  <a:latin typeface="Cambria Math" charset="0"/>
                                </a:rPr>
                                <m:t>m</m:t>
                              </m:r>
                              <m:r>
                                <m:rPr>
                                  <m:sty m:val="p"/>
                                </m:rPr>
                                <a:rPr lang="en-US" sz="2400" b="0" i="0" smtClean="0">
                                  <a:latin typeface="Cambria Math" charset="0"/>
                                </a:rPr>
                                <m:t>in</m:t>
                              </m:r>
                            </m:e>
                            <m:lim>
                              <m:r>
                                <m:rPr>
                                  <m:sty m:val="p"/>
                                </m:rPr>
                                <a:rPr lang="en-US" sz="2400" b="0" i="0" smtClean="0">
                                  <a:latin typeface="Cambria Math" charset="0"/>
                                </a:rPr>
                                <m:t>Ω</m:t>
                              </m:r>
                              <m:d>
                                <m:dPr>
                                  <m:ctrlPr>
                                    <a:rPr lang="en-US" sz="2400" b="0" i="1" smtClean="0">
                                      <a:latin typeface="Cambria Math" panose="02040503050406030204" pitchFamily="18" charset="0"/>
                                    </a:rPr>
                                  </m:ctrlPr>
                                </m:dPr>
                                <m:e>
                                  <m:r>
                                    <a:rPr lang="en-US" sz="2400" b="0" i="1" smtClean="0">
                                      <a:latin typeface="Cambria Math" charset="0"/>
                                    </a:rPr>
                                    <m:t>𝑊</m:t>
                                  </m:r>
                                </m:e>
                              </m:d>
                              <m:r>
                                <a:rPr lang="en-US" sz="2400" b="0" i="1" smtClean="0">
                                  <a:latin typeface="Cambria Math" charset="0"/>
                                </a:rPr>
                                <m:t>≤</m:t>
                              </m:r>
                              <m:r>
                                <a:rPr lang="en-US" sz="2400" b="0" i="1" smtClean="0">
                                  <a:latin typeface="Cambria Math" charset="0"/>
                                </a:rPr>
                                <m:t>𝐾</m:t>
                              </m:r>
                            </m:lim>
                          </m:limLow>
                        </m:fName>
                        <m:e>
                          <m:r>
                            <a:rPr lang="en-US" sz="2400" b="0" i="1" smtClean="0">
                              <a:latin typeface="Cambria Math" charset="0"/>
                            </a:rPr>
                            <m:t>𝐽</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e>
                      </m:func>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4934207" y="1407202"/>
                <a:ext cx="2323585" cy="520592"/>
              </a:xfrm>
              <a:prstGeom prst="rect">
                <a:avLst/>
              </a:prstGeom>
              <a:blipFill rotWithShape="0">
                <a:blip r:embed="rId2"/>
                <a:stretch>
                  <a:fillRect l="-1571" r="-4188" b="-7059"/>
                </a:stretch>
              </a:blipFill>
            </p:spPr>
            <p:txBody>
              <a:bodyPr/>
              <a:lstStyle/>
              <a:p>
                <a:r>
                  <a:rPr lang="en-US">
                    <a:noFill/>
                  </a:rPr>
                  <a:t> </a:t>
                </a:r>
              </a:p>
            </p:txBody>
          </p:sp>
        </mc:Fallback>
      </mc:AlternateContent>
    </p:spTree>
    <p:extLst>
      <p:ext uri="{BB962C8B-B14F-4D97-AF65-F5344CB8AC3E}">
        <p14:creationId xmlns:p14="http://schemas.microsoft.com/office/powerpoint/2010/main" val="23230396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b="1"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152</a:t>
            </a:fld>
            <a:endParaRPr lang="en-US"/>
          </a:p>
        </p:txBody>
      </p:sp>
    </p:spTree>
    <p:extLst>
      <p:ext uri="{BB962C8B-B14F-4D97-AF65-F5344CB8AC3E}">
        <p14:creationId xmlns:p14="http://schemas.microsoft.com/office/powerpoint/2010/main" val="37707929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p:sp>
        <p:nvSpPr>
          <p:cNvPr id="3" name="Slide Number Placeholder 2"/>
          <p:cNvSpPr>
            <a:spLocks noGrp="1"/>
          </p:cNvSpPr>
          <p:nvPr>
            <p:ph type="sldNum" sz="quarter" idx="12"/>
          </p:nvPr>
        </p:nvSpPr>
        <p:spPr/>
        <p:txBody>
          <a:bodyPr/>
          <a:lstStyle/>
          <a:p>
            <a:fld id="{82BAABBF-CE1E-8A4C-92D8-393D0291D808}" type="slidenum">
              <a:rPr lang="en-US" smtClean="0"/>
              <a:t>153</a:t>
            </a:fld>
            <a:endParaRPr lang="en-US"/>
          </a:p>
        </p:txBody>
      </p:sp>
      <p:sp>
        <p:nvSpPr>
          <p:cNvPr id="7" name="Cloud Callout 6"/>
          <p:cNvSpPr/>
          <p:nvPr/>
        </p:nvSpPr>
        <p:spPr>
          <a:xfrm>
            <a:off x="8014297" y="4958748"/>
            <a:ext cx="4186912" cy="1165104"/>
          </a:xfrm>
          <a:prstGeom prst="cloudCallout">
            <a:avLst>
              <a:gd name="adj1" fmla="val -57125"/>
              <a:gd name="adj2" fmla="val -43268"/>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solidFill>
                  <a:schemeClr val="tx2">
                    <a:lumMod val="60000"/>
                    <a:lumOff val="40000"/>
                  </a:schemeClr>
                </a:solidFill>
                <a:latin typeface="Karla" charset="0"/>
                <a:ea typeface="Karla" charset="0"/>
                <a:cs typeface="Karla" charset="0"/>
              </a:rPr>
              <a:t>Training time can be treated as a </a:t>
            </a:r>
            <a:r>
              <a:rPr lang="en-US" sz="2000" b="1" dirty="0" err="1">
                <a:solidFill>
                  <a:schemeClr val="tx2">
                    <a:lumMod val="60000"/>
                    <a:lumOff val="40000"/>
                  </a:schemeClr>
                </a:solidFill>
                <a:latin typeface="Karla" charset="0"/>
                <a:ea typeface="Karla" charset="0"/>
                <a:cs typeface="Karla" charset="0"/>
              </a:rPr>
              <a:t>hyperparameter</a:t>
            </a:r>
            <a:endParaRPr lang="en-US" sz="2000" b="1" dirty="0">
              <a:solidFill>
                <a:schemeClr val="tx2">
                  <a:lumMod val="60000"/>
                  <a:lumOff val="40000"/>
                </a:schemeClr>
              </a:solidFill>
              <a:latin typeface="Karla" charset="0"/>
              <a:ea typeface="Karla" charset="0"/>
              <a:cs typeface="Karl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812" y="1736562"/>
            <a:ext cx="7470099" cy="4980066"/>
          </a:xfrm>
          <a:prstGeom prst="rect">
            <a:avLst/>
          </a:prstGeom>
        </p:spPr>
      </p:pic>
      <p:grpSp>
        <p:nvGrpSpPr>
          <p:cNvPr id="14" name="Group 13"/>
          <p:cNvGrpSpPr/>
          <p:nvPr/>
        </p:nvGrpSpPr>
        <p:grpSpPr>
          <a:xfrm>
            <a:off x="1079052" y="1129352"/>
            <a:ext cx="10033896" cy="3097243"/>
            <a:chOff x="1079052" y="1129352"/>
            <a:chExt cx="10033896" cy="3097243"/>
          </a:xfrm>
        </p:grpSpPr>
        <p:sp>
          <p:nvSpPr>
            <p:cNvPr id="5" name="TextBox 4"/>
            <p:cNvSpPr txBox="1"/>
            <p:nvPr/>
          </p:nvSpPr>
          <p:spPr>
            <a:xfrm>
              <a:off x="1079052" y="1129352"/>
              <a:ext cx="10033896"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Early stopping: terminate while validation set performance is better </a:t>
              </a:r>
            </a:p>
          </p:txBody>
        </p:sp>
        <p:cxnSp>
          <p:nvCxnSpPr>
            <p:cNvPr id="12" name="Straight Arrow Connector 11"/>
            <p:cNvCxnSpPr/>
            <p:nvPr/>
          </p:nvCxnSpPr>
          <p:spPr>
            <a:xfrm flipH="1">
              <a:off x="3732552" y="1591017"/>
              <a:ext cx="487850" cy="2635578"/>
            </a:xfrm>
            <a:prstGeom prst="straightConnector1">
              <a:avLst/>
            </a:prstGeom>
            <a:ln w="3175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4193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p:sp>
        <p:nvSpPr>
          <p:cNvPr id="3" name="Slide Number Placeholder 2"/>
          <p:cNvSpPr>
            <a:spLocks noGrp="1"/>
          </p:cNvSpPr>
          <p:nvPr>
            <p:ph type="sldNum" sz="quarter" idx="12"/>
          </p:nvPr>
        </p:nvSpPr>
        <p:spPr/>
        <p:txBody>
          <a:bodyPr/>
          <a:lstStyle/>
          <a:p>
            <a:fld id="{82BAABBF-CE1E-8A4C-92D8-393D0291D808}" type="slidenum">
              <a:rPr lang="en-US" smtClean="0"/>
              <a:t>154</a:t>
            </a:fld>
            <a:endParaRPr lang="en-US"/>
          </a:p>
        </p:txBody>
      </p:sp>
      <p:pic>
        <p:nvPicPr>
          <p:cNvPr id="6" name="Picture 5"/>
          <p:cNvPicPr>
            <a:picLocks noChangeAspect="1"/>
          </p:cNvPicPr>
          <p:nvPr/>
        </p:nvPicPr>
        <p:blipFill>
          <a:blip r:embed="rId2"/>
          <a:stretch>
            <a:fillRect/>
          </a:stretch>
        </p:blipFill>
        <p:spPr>
          <a:xfrm>
            <a:off x="1698603" y="1237451"/>
            <a:ext cx="8794793" cy="4696577"/>
          </a:xfrm>
          <a:prstGeom prst="rect">
            <a:avLst/>
          </a:prstGeom>
        </p:spPr>
      </p:pic>
    </p:spTree>
    <p:extLst>
      <p:ext uri="{BB962C8B-B14F-4D97-AF65-F5344CB8AC3E}">
        <p14:creationId xmlns:p14="http://schemas.microsoft.com/office/powerpoint/2010/main" val="8261628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b="1"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155</a:t>
            </a:fld>
            <a:endParaRPr lang="en-US"/>
          </a:p>
        </p:txBody>
      </p:sp>
    </p:spTree>
    <p:extLst>
      <p:ext uri="{BB962C8B-B14F-4D97-AF65-F5344CB8AC3E}">
        <p14:creationId xmlns:p14="http://schemas.microsoft.com/office/powerpoint/2010/main" val="17621192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Augmentation</a:t>
            </a:r>
          </a:p>
        </p:txBody>
      </p:sp>
      <p:sp>
        <p:nvSpPr>
          <p:cNvPr id="3" name="Slide Number Placeholder 2"/>
          <p:cNvSpPr>
            <a:spLocks noGrp="1"/>
          </p:cNvSpPr>
          <p:nvPr>
            <p:ph type="sldNum" sz="quarter" idx="12"/>
          </p:nvPr>
        </p:nvSpPr>
        <p:spPr/>
        <p:txBody>
          <a:bodyPr/>
          <a:lstStyle/>
          <a:p>
            <a:fld id="{82BAABBF-CE1E-8A4C-92D8-393D0291D808}" type="slidenum">
              <a:rPr lang="en-US" smtClean="0"/>
              <a:t>156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314" y="1004445"/>
            <a:ext cx="8732394" cy="4925309"/>
          </a:xfrm>
          <a:prstGeom prst="rect">
            <a:avLst/>
          </a:prstGeom>
        </p:spPr>
      </p:pic>
      <p:pic>
        <p:nvPicPr>
          <p:cNvPr id="6" name="Picture 5"/>
          <p:cNvPicPr>
            <a:picLocks noChangeAspect="1"/>
          </p:cNvPicPr>
          <p:nvPr/>
        </p:nvPicPr>
        <p:blipFill>
          <a:blip r:embed="rId3"/>
          <a:stretch>
            <a:fillRect/>
          </a:stretch>
        </p:blipFill>
        <p:spPr>
          <a:xfrm>
            <a:off x="529174" y="2519804"/>
            <a:ext cx="1789452" cy="2187108"/>
          </a:xfrm>
          <a:prstGeom prst="rect">
            <a:avLst/>
          </a:prstGeom>
        </p:spPr>
      </p:pic>
    </p:spTree>
    <p:extLst>
      <p:ext uri="{BB962C8B-B14F-4D97-AF65-F5344CB8AC3E}">
        <p14:creationId xmlns:p14="http://schemas.microsoft.com/office/powerpoint/2010/main" val="20339942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Augmentation</a:t>
            </a:r>
          </a:p>
        </p:txBody>
      </p:sp>
      <p:sp>
        <p:nvSpPr>
          <p:cNvPr id="3" name="Slide Number Placeholder 2"/>
          <p:cNvSpPr>
            <a:spLocks noGrp="1"/>
          </p:cNvSpPr>
          <p:nvPr>
            <p:ph type="sldNum" sz="quarter" idx="12"/>
          </p:nvPr>
        </p:nvSpPr>
        <p:spPr/>
        <p:txBody>
          <a:bodyPr/>
          <a:lstStyle/>
          <a:p>
            <a:fld id="{82BAABBF-CE1E-8A4C-92D8-393D0291D808}" type="slidenum">
              <a:rPr lang="en-US" smtClean="0"/>
              <a:t>157</a:t>
            </a:fld>
            <a:endParaRPr lang="en-US"/>
          </a:p>
        </p:txBody>
      </p:sp>
      <p:pic>
        <p:nvPicPr>
          <p:cNvPr id="5" name="Picture 4"/>
          <p:cNvPicPr>
            <a:picLocks noChangeAspect="1"/>
          </p:cNvPicPr>
          <p:nvPr/>
        </p:nvPicPr>
        <p:blipFill>
          <a:blip r:embed="rId2"/>
          <a:stretch>
            <a:fillRect/>
          </a:stretch>
        </p:blipFill>
        <p:spPr>
          <a:xfrm>
            <a:off x="1325218" y="998797"/>
            <a:ext cx="9144000" cy="5135174"/>
          </a:xfrm>
          <a:prstGeom prst="rect">
            <a:avLst/>
          </a:prstGeom>
        </p:spPr>
      </p:pic>
    </p:spTree>
    <p:extLst>
      <p:ext uri="{BB962C8B-B14F-4D97-AF65-F5344CB8AC3E}">
        <p14:creationId xmlns:p14="http://schemas.microsoft.com/office/powerpoint/2010/main" val="18544914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b="1"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158</a:t>
            </a:fld>
            <a:endParaRPr lang="en-US"/>
          </a:p>
        </p:txBody>
      </p:sp>
    </p:spTree>
    <p:extLst>
      <p:ext uri="{BB962C8B-B14F-4D97-AF65-F5344CB8AC3E}">
        <p14:creationId xmlns:p14="http://schemas.microsoft.com/office/powerpoint/2010/main" val="17703966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182" rtl="0">
              <a:spcBef>
                <a:spcPct val="0"/>
              </a:spcBef>
            </a:pPr>
            <a:r>
              <a:rPr lang="en-US" sz="3200" kern="1200" dirty="0">
                <a:solidFill>
                  <a:srgbClr val="464646"/>
                </a:solidFill>
                <a:latin typeface="Karla"/>
                <a:ea typeface="+mj-ea"/>
                <a:cs typeface="Karla"/>
              </a:rPr>
              <a:t>Sparse Representation</a:t>
            </a:r>
            <a:br>
              <a:rPr lang="en-US" sz="3200" kern="1200" dirty="0">
                <a:solidFill>
                  <a:srgbClr val="464646"/>
                </a:solidFill>
                <a:latin typeface="Karla"/>
                <a:ea typeface="+mj-ea"/>
                <a:cs typeface="Karla"/>
              </a:rPr>
            </a:br>
            <a:endParaRPr lang="en-US" sz="3200" kern="1200" dirty="0">
              <a:solidFill>
                <a:srgbClr val="464646"/>
              </a:solidFill>
              <a:latin typeface="Karla"/>
              <a:ea typeface="+mj-ea"/>
              <a:cs typeface="Karla"/>
            </a:endParaRPr>
          </a:p>
        </p:txBody>
      </p:sp>
      <p:sp>
        <p:nvSpPr>
          <p:cNvPr id="4" name="Slide Number Placeholder 3"/>
          <p:cNvSpPr>
            <a:spLocks noGrp="1"/>
          </p:cNvSpPr>
          <p:nvPr>
            <p:ph type="sldNum" sz="quarter" idx="12"/>
          </p:nvPr>
        </p:nvSpPr>
        <p:spPr/>
        <p:txBody>
          <a:bodyPr/>
          <a:lstStyle/>
          <a:p>
            <a:fld id="{82BAABBF-CE1E-8A4C-92D8-393D0291D808}" type="slidenum">
              <a:rPr lang="en-US" smtClean="0"/>
              <a:t>159</a:t>
            </a:fld>
            <a:endParaRPr lang="en-US"/>
          </a:p>
        </p:txBody>
      </p:sp>
      <mc:AlternateContent xmlns:mc="http://schemas.openxmlformats.org/markup-compatibility/2006" xmlns:a14="http://schemas.microsoft.com/office/drawing/2010/main">
        <mc:Choice Requires="a14">
          <p:sp>
            <p:nvSpPr>
              <p:cNvPr id="6" name="Rectangle 5"/>
              <p:cNvSpPr/>
              <p:nvPr/>
            </p:nvSpPr>
            <p:spPr>
              <a:xfrm>
                <a:off x="3506886" y="3802262"/>
                <a:ext cx="6096000" cy="461665"/>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r>
                        <a:rPr lang="en-CA" sz="2400" b="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charset="0"/>
                            </a:rPr>
                            <m:t>𝜃</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𝑦</m:t>
                          </m:r>
                        </m:e>
                      </m:d>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506886" y="3802262"/>
                <a:ext cx="6096000" cy="461665"/>
              </a:xfrm>
              <a:prstGeom prst="rect">
                <a:avLst/>
              </a:prstGeom>
              <a:blipFill>
                <a:blip r:embed="rId2"/>
                <a:stretch>
                  <a:fillRect b="-7895"/>
                </a:stretch>
              </a:blipFill>
            </p:spPr>
            <p:txBody>
              <a:bodyPr/>
              <a:lstStyle/>
              <a:p>
                <a:r>
                  <a:rPr lang="en-US">
                    <a:noFill/>
                  </a:rPr>
                  <a:t> </a:t>
                </a:r>
              </a:p>
            </p:txBody>
          </p:sp>
        </mc:Fallback>
      </mc:AlternateContent>
      <p:grpSp>
        <p:nvGrpSpPr>
          <p:cNvPr id="18" name="Group 17"/>
          <p:cNvGrpSpPr/>
          <p:nvPr/>
        </p:nvGrpSpPr>
        <p:grpSpPr>
          <a:xfrm>
            <a:off x="2578663" y="600169"/>
            <a:ext cx="7413995" cy="3222900"/>
            <a:chOff x="2578663" y="600169"/>
            <a:chExt cx="7413995" cy="3222900"/>
          </a:xfrm>
        </p:grpSpPr>
        <p:pic>
          <p:nvPicPr>
            <p:cNvPr id="11"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663" y="600169"/>
              <a:ext cx="7413995" cy="3222900"/>
            </a:xfrm>
            <a:prstGeom prst="rect">
              <a:avLst/>
            </a:prstGeom>
            <a:ln>
              <a:noFill/>
            </a:ln>
          </p:spPr>
        </p:pic>
        <mc:AlternateContent xmlns:mc="http://schemas.openxmlformats.org/markup-compatibility/2006" xmlns:a14="http://schemas.microsoft.com/office/drawing/2010/main">
          <mc:Choice Requires="a14">
            <p:sp>
              <p:nvSpPr>
                <p:cNvPr id="12" name="TextBox 11"/>
                <p:cNvSpPr txBox="1"/>
                <p:nvPr/>
              </p:nvSpPr>
              <p:spPr>
                <a:xfrm flipH="1">
                  <a:off x="4867421" y="1497845"/>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4867421" y="1497845"/>
                  <a:ext cx="75262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flipH="1">
                  <a:off x="4870146" y="225035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2</m:t>
                            </m:r>
                          </m:sub>
                        </m:sSub>
                      </m:oMath>
                    </m:oMathPara>
                  </a14:m>
                  <a:endParaRPr lang="en-US" dirty="0">
                    <a:solidFill>
                      <a:schemeClr val="tx1">
                        <a:lumMod val="75000"/>
                        <a:lumOff val="2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flipH="1">
                  <a:off x="4870146" y="2250357"/>
                  <a:ext cx="752621"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flipH="1">
                  <a:off x="4867421" y="300021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m:t>
                            </m:r>
                          </m:sub>
                        </m:sSub>
                      </m:oMath>
                    </m:oMathPara>
                  </a14:m>
                  <a:endParaRPr lang="en-US" dirty="0">
                    <a:solidFill>
                      <a:schemeClr val="tx1">
                        <a:lumMod val="75000"/>
                        <a:lumOff val="2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flipH="1">
                  <a:off x="4867421" y="3000217"/>
                  <a:ext cx="75262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6935752" y="1512618"/>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4</m:t>
                            </m:r>
                          </m:sub>
                        </m:sSub>
                      </m:oMath>
                    </m:oMathPara>
                  </a14:m>
                  <a:endParaRPr lang="en-US" dirty="0">
                    <a:solidFill>
                      <a:schemeClr val="tx1">
                        <a:lumMod val="75000"/>
                        <a:lumOff val="2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flipH="1">
                  <a:off x="6935752" y="1512618"/>
                  <a:ext cx="752621"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flipH="1">
                  <a:off x="6935751" y="2246571"/>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5</m:t>
                            </m:r>
                          </m:sub>
                        </m:sSub>
                      </m:oMath>
                    </m:oMathPara>
                  </a14:m>
                  <a:endParaRPr lang="en-US" dirty="0">
                    <a:solidFill>
                      <a:schemeClr val="tx1">
                        <a:lumMod val="75000"/>
                        <a:lumOff val="2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flipH="1">
                  <a:off x="6935751" y="2246571"/>
                  <a:ext cx="752621" cy="276999"/>
                </a:xfrm>
                <a:prstGeom prst="rect">
                  <a:avLst/>
                </a:prstGeom>
                <a:blipFill rotWithShape="0">
                  <a:blip r:embed="rId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6935751" y="300021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6</m:t>
                            </m:r>
                          </m:sub>
                        </m:sSub>
                      </m:oMath>
                    </m:oMathPara>
                  </a14:m>
                  <a:endParaRPr lang="en-US" dirty="0">
                    <a:solidFill>
                      <a:schemeClr val="tx1">
                        <a:lumMod val="75000"/>
                        <a:lumOff val="25000"/>
                      </a:schemeClr>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flipH="1">
                  <a:off x="6935751" y="3000217"/>
                  <a:ext cx="752621" cy="276999"/>
                </a:xfrm>
                <a:prstGeom prst="rect">
                  <a:avLst/>
                </a:prstGeom>
                <a:blipFill rotWithShape="0">
                  <a:blip r:embed="rId9"/>
                  <a:stretch>
                    <a:fillRect b="-152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3971942" y="4557022"/>
                <a:ext cx="4290662"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400" b="0" i="1" smtClean="0">
                              <a:latin typeface="Cambria Math" panose="02040503050406030204" pitchFamily="18" charset="0"/>
                            </a:rPr>
                          </m:ctrlPr>
                        </m:dPr>
                        <m:e>
                          <m:r>
                            <a:rPr lang="en-US" sz="2400" b="0" i="1" smtClean="0">
                              <a:latin typeface="Cambria Math" charset="0"/>
                            </a:rPr>
                            <m:t>4.34</m:t>
                          </m:r>
                        </m:e>
                      </m:d>
                      <m:r>
                        <a:rPr lang="en-US" sz="2400" b="0" i="1" smtClean="0">
                          <a:latin typeface="Cambria Math" charset="0"/>
                        </a:rPr>
                        <m:t>=</m:t>
                      </m:r>
                      <m:d>
                        <m:dPr>
                          <m:begChr m:val="["/>
                          <m:endChr m:val="]"/>
                          <m:ctrlPr>
                            <a:rPr lang="mr-IN" sz="2400" b="0" i="1" smtClean="0">
                              <a:latin typeface="Cambria Math" panose="02040503050406030204" pitchFamily="18" charset="0"/>
                            </a:rPr>
                          </m:ctrlPr>
                        </m:dPr>
                        <m:e>
                          <m:m>
                            <m:mPr>
                              <m:mcs>
                                <m:mc>
                                  <m:mcPr>
                                    <m:count m:val="3"/>
                                    <m:mcJc m:val="center"/>
                                  </m:mcPr>
                                </m:mc>
                              </m:mcs>
                              <m:ctrlPr>
                                <a:rPr lang="mr-IN" sz="2400" b="0" i="1" smtClean="0">
                                  <a:latin typeface="Cambria Math" panose="02040503050406030204" pitchFamily="18" charset="0"/>
                                </a:rPr>
                              </m:ctrlPr>
                            </m:mPr>
                            <m:mr>
                              <m:e>
                                <m:r>
                                  <m:rPr>
                                    <m:brk m:alnAt="7"/>
                                  </m:rPr>
                                  <a:rPr lang="en-US" sz="2400" b="0" i="1" smtClean="0">
                                    <a:latin typeface="Cambria Math" charset="0"/>
                                  </a:rPr>
                                  <m:t>3</m:t>
                                </m:r>
                                <m:r>
                                  <a:rPr lang="en-US" sz="2400" b="0" i="1" smtClean="0">
                                    <a:latin typeface="Cambria Math" charset="0"/>
                                  </a:rPr>
                                  <m:t>.2</m:t>
                                </m:r>
                              </m:e>
                              <m:e>
                                <m:r>
                                  <a:rPr lang="en-US" sz="2400" b="0" i="1" smtClean="0">
                                    <a:latin typeface="Cambria Math" charset="0"/>
                                  </a:rPr>
                                  <m:t>2.0</m:t>
                                </m:r>
                              </m:e>
                              <m:e>
                                <m:r>
                                  <a:rPr lang="en-US" sz="2400" b="0" i="1" smtClean="0">
                                    <a:latin typeface="Cambria Math" charset="0"/>
                                  </a:rPr>
                                  <m:t>1.8</m:t>
                                </m:r>
                              </m:e>
                            </m:mr>
                          </m:m>
                        </m:e>
                      </m:d>
                      <m:r>
                        <a:rPr lang="en-US" sz="2400" b="0" i="1" smtClean="0">
                          <a:latin typeface="Cambria Math" charset="0"/>
                        </a:rPr>
                        <m:t> </m:t>
                      </m:r>
                      <m:d>
                        <m:dPr>
                          <m:begChr m:val="["/>
                          <m:endChr m:val="]"/>
                          <m:ctrlPr>
                            <a:rPr lang="mr-IN" sz="2400" i="1">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charset="0"/>
                                </a:rPr>
                                <m:t>2</m:t>
                              </m:r>
                            </m:e>
                            <m:e>
                              <m:r>
                                <a:rPr lang="en-US" sz="2400" b="0" i="1" smtClean="0">
                                  <a:latin typeface="Cambria Math" charset="0"/>
                                </a:rPr>
                                <m:t>−2.2</m:t>
                              </m:r>
                            </m:e>
                            <m:e>
                              <m:r>
                                <a:rPr lang="en-US" sz="2400" b="0" i="1" smtClean="0">
                                  <a:latin typeface="Cambria Math" charset="0"/>
                                </a:rPr>
                                <m:t>1.3</m:t>
                              </m:r>
                            </m:e>
                          </m:eqArr>
                        </m:e>
                      </m:d>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971942" y="4557022"/>
                <a:ext cx="4290662" cy="97661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069022" y="2208368"/>
                <a:ext cx="533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lumMod val="90000"/>
                                </a:schemeClr>
                              </a:solidFill>
                              <a:latin typeface="Cambria Math" panose="02040503050406030204" pitchFamily="18" charset="0"/>
                            </a:rPr>
                          </m:ctrlPr>
                        </m:sSubPr>
                        <m:e>
                          <m:r>
                            <a:rPr lang="en-US" i="1">
                              <a:solidFill>
                                <a:schemeClr val="bg2">
                                  <a:lumMod val="90000"/>
                                </a:schemeClr>
                              </a:solidFill>
                              <a:latin typeface="Cambria Math" charset="0"/>
                            </a:rPr>
                            <m:t>𝑊</m:t>
                          </m:r>
                        </m:e>
                        <m:sub>
                          <m:r>
                            <a:rPr lang="en-US" b="0" i="1" smtClean="0">
                              <a:solidFill>
                                <a:schemeClr val="bg2">
                                  <a:lumMod val="90000"/>
                                </a:schemeClr>
                              </a:solidFill>
                              <a:latin typeface="Cambria Math" charset="0"/>
                            </a:rPr>
                            <m:t>7</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9069022" y="2208368"/>
                <a:ext cx="533864" cy="369332"/>
              </a:xfrm>
              <a:prstGeom prst="rect">
                <a:avLst/>
              </a:prstGeom>
              <a:blipFill rotWithShape="0">
                <a:blip r:embed="rId11"/>
                <a:stretch>
                  <a:fillRect/>
                </a:stretch>
              </a:blipFill>
            </p:spPr>
            <p:txBody>
              <a:bodyPr/>
              <a:lstStyle/>
              <a:p>
                <a:r>
                  <a:rPr lang="en-US">
                    <a:noFill/>
                  </a:rPr>
                  <a:t> </a:t>
                </a:r>
              </a:p>
            </p:txBody>
          </p:sp>
        </mc:Fallback>
      </mc:AlternateContent>
      <p:cxnSp>
        <p:nvCxnSpPr>
          <p:cNvPr id="9" name="Straight Arrow Connector 8"/>
          <p:cNvCxnSpPr/>
          <p:nvPr/>
        </p:nvCxnSpPr>
        <p:spPr>
          <a:xfrm>
            <a:off x="9602886" y="2385070"/>
            <a:ext cx="957932"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10650751" y="2200404"/>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𝑌</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650751" y="2200404"/>
                <a:ext cx="382669" cy="369332"/>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5930247" y="5746852"/>
                <a:ext cx="533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𝑊</m:t>
                          </m:r>
                        </m:e>
                        <m:sub>
                          <m:r>
                            <a:rPr lang="en-US" i="1">
                              <a:solidFill>
                                <a:schemeClr val="tx1">
                                  <a:lumMod val="75000"/>
                                  <a:lumOff val="25000"/>
                                </a:schemeClr>
                              </a:solidFill>
                              <a:latin typeface="Cambria Math" charset="0"/>
                            </a:rPr>
                            <m:t>7</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5930247" y="5746852"/>
                <a:ext cx="533864" cy="369332"/>
              </a:xfrm>
              <a:prstGeom prst="rect">
                <a:avLst/>
              </a:prstGeom>
              <a:blipFill rotWithShape="0">
                <a:blip r:embed="rId13"/>
                <a:stretch>
                  <a:fillRect b="-1667"/>
                </a:stretch>
              </a:blipFill>
            </p:spPr>
            <p:txBody>
              <a:bodyPr/>
              <a:lstStyle/>
              <a:p>
                <a:r>
                  <a:rPr lang="en-US">
                    <a:noFill/>
                  </a:rPr>
                  <a:t> </a:t>
                </a:r>
              </a:p>
            </p:txBody>
          </p:sp>
        </mc:Fallback>
      </mc:AlternateContent>
      <p:sp>
        <p:nvSpPr>
          <p:cNvPr id="21" name="Right Brace 20"/>
          <p:cNvSpPr/>
          <p:nvPr/>
        </p:nvSpPr>
        <p:spPr>
          <a:xfrm rot="5400000">
            <a:off x="6042941" y="4630428"/>
            <a:ext cx="308476" cy="1806417"/>
          </a:xfrm>
          <a:prstGeom prst="rightBrace">
            <a:avLst>
              <a:gd name="adj1" fmla="val 8333"/>
              <a:gd name="adj2" fmla="val 5108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903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Generalization with Depth</a:t>
            </a:r>
          </a:p>
        </p:txBody>
      </p:sp>
      <p:pic>
        <p:nvPicPr>
          <p:cNvPr id="6" name="Picture 5"/>
          <p:cNvPicPr>
            <a:picLocks noChangeAspect="1"/>
          </p:cNvPicPr>
          <p:nvPr/>
        </p:nvPicPr>
        <p:blipFill>
          <a:blip r:embed="rId2"/>
          <a:stretch>
            <a:fillRect/>
          </a:stretch>
        </p:blipFill>
        <p:spPr>
          <a:xfrm>
            <a:off x="1391479" y="983807"/>
            <a:ext cx="9144000" cy="4976155"/>
          </a:xfrm>
          <a:prstGeom prst="rect">
            <a:avLst/>
          </a:prstGeom>
        </p:spPr>
      </p:pic>
      <p:sp>
        <p:nvSpPr>
          <p:cNvPr id="3" name="Rectangle 2"/>
          <p:cNvSpPr/>
          <p:nvPr/>
        </p:nvSpPr>
        <p:spPr>
          <a:xfrm>
            <a:off x="1666522" y="5495365"/>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40548401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p:txBody>
          <a:bodyPr/>
          <a:lstStyle/>
          <a:p>
            <a:pPr lvl="1" algn="l" defTabSz="457182" rtl="0">
              <a:spcBef>
                <a:spcPct val="0"/>
              </a:spcBef>
            </a:pPr>
            <a:r>
              <a:rPr lang="en-US" sz="3200" kern="1200" dirty="0">
                <a:solidFill>
                  <a:srgbClr val="464646"/>
                </a:solidFill>
                <a:latin typeface="Karla"/>
                <a:ea typeface="+mj-ea"/>
                <a:cs typeface="Karla"/>
              </a:rPr>
              <a:t>Sparse Representation</a:t>
            </a:r>
            <a:br>
              <a:rPr lang="en-US" sz="3200" kern="1200" dirty="0">
                <a:solidFill>
                  <a:srgbClr val="464646"/>
                </a:solidFill>
                <a:latin typeface="Karla"/>
                <a:ea typeface="+mj-ea"/>
                <a:cs typeface="Karla"/>
              </a:rPr>
            </a:br>
            <a:endParaRPr lang="en-US" sz="3200" kern="1200" dirty="0">
              <a:solidFill>
                <a:srgbClr val="464646"/>
              </a:solidFill>
              <a:latin typeface="Karla"/>
              <a:ea typeface="+mj-ea"/>
              <a:cs typeface="Karla"/>
            </a:endParaRPr>
          </a:p>
        </p:txBody>
      </p:sp>
      <p:sp>
        <p:nvSpPr>
          <p:cNvPr id="4" name="Slide Number Placeholder 3"/>
          <p:cNvSpPr>
            <a:spLocks noGrp="1"/>
          </p:cNvSpPr>
          <p:nvPr>
            <p:ph type="sldNum" sz="quarter" idx="12"/>
          </p:nvPr>
        </p:nvSpPr>
        <p:spPr/>
        <p:txBody>
          <a:bodyPr/>
          <a:lstStyle/>
          <a:p>
            <a:fld id="{82BAABBF-CE1E-8A4C-92D8-393D0291D808}" type="slidenum">
              <a:rPr lang="en-US" smtClean="0"/>
              <a:t>160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3971942" y="4557022"/>
                <a:ext cx="4120743"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400" b="0" i="1" smtClean="0">
                              <a:latin typeface="Cambria Math" panose="02040503050406030204" pitchFamily="18" charset="0"/>
                            </a:rPr>
                          </m:ctrlPr>
                        </m:dPr>
                        <m:e>
                          <m:r>
                            <a:rPr lang="en-US" sz="2400" b="0" i="1" smtClean="0">
                              <a:latin typeface="Cambria Math" charset="0"/>
                            </a:rPr>
                            <m:t>0.69</m:t>
                          </m:r>
                        </m:e>
                      </m:d>
                      <m:r>
                        <a:rPr lang="en-US" sz="2400" b="0" i="1" smtClean="0">
                          <a:latin typeface="Cambria Math" charset="0"/>
                        </a:rPr>
                        <m:t>=</m:t>
                      </m:r>
                      <m:d>
                        <m:dPr>
                          <m:begChr m:val="["/>
                          <m:endChr m:val="]"/>
                          <m:ctrlPr>
                            <a:rPr lang="mr-IN" sz="2400" b="0" i="1" smtClean="0">
                              <a:latin typeface="Cambria Math" panose="02040503050406030204" pitchFamily="18" charset="0"/>
                            </a:rPr>
                          </m:ctrlPr>
                        </m:dPr>
                        <m:e>
                          <m:m>
                            <m:mPr>
                              <m:mcs>
                                <m:mc>
                                  <m:mcPr>
                                    <m:count m:val="3"/>
                                    <m:mcJc m:val="center"/>
                                  </m:mcPr>
                                </m:mc>
                              </m:mcs>
                              <m:ctrlPr>
                                <a:rPr lang="mr-IN" sz="2400" b="0" i="1" smtClean="0">
                                  <a:latin typeface="Cambria Math" panose="02040503050406030204" pitchFamily="18" charset="0"/>
                                </a:rPr>
                              </m:ctrlPr>
                            </m:mPr>
                            <m:mr>
                              <m:e>
                                <m:r>
                                  <m:rPr>
                                    <m:brk m:alnAt="7"/>
                                  </m:rPr>
                                  <a:rPr lang="en-US" sz="2400" b="0" i="1" smtClean="0">
                                    <a:latin typeface="Cambria Math" charset="0"/>
                                  </a:rPr>
                                  <m:t>0</m:t>
                                </m:r>
                                <m:r>
                                  <a:rPr lang="en-US" sz="2400" b="0" i="1" smtClean="0">
                                    <a:latin typeface="Cambria Math" charset="0"/>
                                  </a:rPr>
                                  <m:t>.5</m:t>
                                </m:r>
                              </m:e>
                              <m:e>
                                <m:r>
                                  <a:rPr lang="en-US" sz="2400" b="0" i="1" smtClean="0">
                                    <a:latin typeface="Cambria Math" charset="0"/>
                                  </a:rPr>
                                  <m:t>.2</m:t>
                                </m:r>
                              </m:e>
                              <m:e>
                                <m:r>
                                  <a:rPr lang="en-US" sz="2400" b="0" i="1" smtClean="0">
                                    <a:latin typeface="Cambria Math" charset="0"/>
                                  </a:rPr>
                                  <m:t>0.1</m:t>
                                </m:r>
                              </m:e>
                            </m:mr>
                          </m:m>
                        </m:e>
                      </m:d>
                      <m:r>
                        <a:rPr lang="en-US" sz="2400" b="0" i="1" smtClean="0">
                          <a:latin typeface="Cambria Math" charset="0"/>
                        </a:rPr>
                        <m:t> </m:t>
                      </m:r>
                      <m:d>
                        <m:dPr>
                          <m:begChr m:val="["/>
                          <m:endChr m:val="]"/>
                          <m:ctrlPr>
                            <a:rPr lang="mr-IN" sz="2400" i="1">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charset="0"/>
                                </a:rPr>
                                <m:t>2</m:t>
                              </m:r>
                            </m:e>
                            <m:e>
                              <m:r>
                                <a:rPr lang="en-US" sz="2400" b="0" i="1" smtClean="0">
                                  <a:latin typeface="Cambria Math" charset="0"/>
                                </a:rPr>
                                <m:t>−2.2</m:t>
                              </m:r>
                            </m:e>
                            <m:e>
                              <m:r>
                                <a:rPr lang="en-US" sz="2400" b="0" i="1" smtClean="0">
                                  <a:latin typeface="Cambria Math" charset="0"/>
                                </a:rPr>
                                <m:t>1.3</m:t>
                              </m:r>
                            </m:e>
                          </m:eqArr>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971942" y="4557022"/>
                <a:ext cx="4120743" cy="97661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506886" y="3802262"/>
                <a:ext cx="6096000" cy="461665"/>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𝐿</m:t>
                          </m:r>
                        </m:e>
                        <m:sub>
                          <m:r>
                            <a:rPr lang="en-US" sz="2400" i="1">
                              <a:latin typeface="Cambria Math" charset="0"/>
                            </a:rPr>
                            <m:t>𝑅</m:t>
                          </m:r>
                        </m:sub>
                      </m:sSub>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m:t>
                          </m:r>
                          <m:r>
                            <a:rPr lang="en-US" sz="2400" i="1">
                              <a:latin typeface="Cambria Math" charset="0"/>
                            </a:rPr>
                            <m:t>𝑦</m:t>
                          </m:r>
                        </m:e>
                      </m:d>
                      <m:r>
                        <a:rPr lang="en-US" sz="2400" i="1">
                          <a:latin typeface="Cambria Math" charset="0"/>
                        </a:rPr>
                        <m:t>=</m:t>
                      </m:r>
                      <m:r>
                        <a:rPr lang="en-CA" sz="2400" b="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charset="0"/>
                            </a:rPr>
                            <m:t>𝜃</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𝑦</m:t>
                          </m:r>
                        </m:e>
                      </m:d>
                      <m:r>
                        <a:rPr lang="en-US" sz="2400" i="1">
                          <a:latin typeface="Cambria Math" charset="0"/>
                        </a:rPr>
                        <m:t>+</m:t>
                      </m:r>
                      <m:r>
                        <a:rPr lang="en-US" sz="2400" i="1" smtClean="0">
                          <a:solidFill>
                            <a:srgbClr val="FF0000"/>
                          </a:solidFill>
                          <a:latin typeface="Cambria Math" charset="0"/>
                        </a:rPr>
                        <m:t>𝛼</m:t>
                      </m:r>
                      <m:r>
                        <m:rPr>
                          <m:sty m:val="p"/>
                        </m:rPr>
                        <a:rPr lang="en-US" sz="2400">
                          <a:solidFill>
                            <a:srgbClr val="FF0000"/>
                          </a:solidFill>
                          <a:latin typeface="Cambria Math" charset="0"/>
                        </a:rPr>
                        <m:t>Ω</m:t>
                      </m:r>
                      <m:r>
                        <a:rPr lang="en-US" sz="2400" i="1">
                          <a:solidFill>
                            <a:srgbClr val="FF0000"/>
                          </a:solidFill>
                          <a:latin typeface="Cambria Math" charset="0"/>
                        </a:rPr>
                        <m:t>(</m:t>
                      </m:r>
                      <m:r>
                        <a:rPr lang="en-US" sz="2400" b="0" i="1" smtClean="0">
                          <a:solidFill>
                            <a:srgbClr val="FF0000"/>
                          </a:solidFill>
                          <a:latin typeface="Cambria Math" charset="0"/>
                        </a:rPr>
                        <m:t>𝑊</m:t>
                      </m:r>
                      <m:r>
                        <a:rPr lang="en-US" sz="2400" i="1">
                          <a:solidFill>
                            <a:srgbClr val="FF0000"/>
                          </a:solidFill>
                          <a:latin typeface="Cambria Math" charset="0"/>
                        </a:rPr>
                        <m:t>)</m:t>
                      </m:r>
                    </m:oMath>
                  </m:oMathPara>
                </a14:m>
                <a:endParaRPr lang="en-US" sz="2400"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506886" y="3802262"/>
                <a:ext cx="6096000" cy="461665"/>
              </a:xfrm>
              <a:prstGeom prst="rect">
                <a:avLst/>
              </a:prstGeom>
              <a:blipFill>
                <a:blip r:embed="rId3"/>
                <a:stretch>
                  <a:fillRect b="-15789"/>
                </a:stretch>
              </a:blipFill>
            </p:spPr>
            <p:txBody>
              <a:bodyPr/>
              <a:lstStyle/>
              <a:p>
                <a:r>
                  <a:rPr lang="en-US">
                    <a:noFill/>
                  </a:rPr>
                  <a:t> </a:t>
                </a:r>
              </a:p>
            </p:txBody>
          </p:sp>
        </mc:Fallback>
      </mc:AlternateContent>
      <p:grpSp>
        <p:nvGrpSpPr>
          <p:cNvPr id="18" name="Group 17"/>
          <p:cNvGrpSpPr/>
          <p:nvPr/>
        </p:nvGrpSpPr>
        <p:grpSpPr>
          <a:xfrm>
            <a:off x="2578663" y="600169"/>
            <a:ext cx="7413995" cy="3222900"/>
            <a:chOff x="2578663" y="600169"/>
            <a:chExt cx="7413995" cy="3222900"/>
          </a:xfrm>
        </p:grpSpPr>
        <p:pic>
          <p:nvPicPr>
            <p:cNvPr id="11"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663" y="600169"/>
              <a:ext cx="7413995" cy="3222900"/>
            </a:xfrm>
            <a:prstGeom prst="rect">
              <a:avLst/>
            </a:prstGeom>
            <a:ln>
              <a:noFill/>
            </a:ln>
          </p:spPr>
        </p:pic>
        <mc:AlternateContent xmlns:mc="http://schemas.openxmlformats.org/markup-compatibility/2006" xmlns:a14="http://schemas.microsoft.com/office/drawing/2010/main">
          <mc:Choice Requires="a14">
            <p:sp>
              <p:nvSpPr>
                <p:cNvPr id="12" name="TextBox 11"/>
                <p:cNvSpPr txBox="1"/>
                <p:nvPr/>
              </p:nvSpPr>
              <p:spPr>
                <a:xfrm flipH="1">
                  <a:off x="4867421" y="1497845"/>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𝑊</m:t>
                            </m:r>
                          </m:e>
                          <m:sub>
                            <m:r>
                              <a:rPr lang="en-US" b="0" i="1" smtClean="0">
                                <a:solidFill>
                                  <a:schemeClr val="accent2">
                                    <a:lumMod val="60000"/>
                                    <a:lumOff val="40000"/>
                                  </a:schemeClr>
                                </a:solidFill>
                                <a:latin typeface="Cambria Math" charset="0"/>
                              </a:rPr>
                              <m:t>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4867421" y="1497845"/>
                  <a:ext cx="752621"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flipH="1">
                  <a:off x="4870146" y="225035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40000"/>
                                    <a:lumOff val="60000"/>
                                  </a:schemeClr>
                                </a:solidFill>
                                <a:latin typeface="Cambria Math" panose="02040503050406030204" pitchFamily="18" charset="0"/>
                              </a:rPr>
                            </m:ctrlPr>
                          </m:sSubPr>
                          <m:e>
                            <m:r>
                              <a:rPr lang="en-US" b="0" i="1" smtClean="0">
                                <a:solidFill>
                                  <a:schemeClr val="accent2">
                                    <a:lumMod val="40000"/>
                                    <a:lumOff val="60000"/>
                                  </a:schemeClr>
                                </a:solidFill>
                                <a:latin typeface="Cambria Math" charset="0"/>
                              </a:rPr>
                              <m:t>𝑊</m:t>
                            </m:r>
                          </m:e>
                          <m:sub>
                            <m:r>
                              <a:rPr lang="en-US" b="0" i="1" smtClean="0">
                                <a:solidFill>
                                  <a:schemeClr val="accent2">
                                    <a:lumMod val="40000"/>
                                    <a:lumOff val="60000"/>
                                  </a:schemeClr>
                                </a:solidFill>
                                <a:latin typeface="Cambria Math" charset="0"/>
                              </a:rPr>
                              <m:t>2</m:t>
                            </m:r>
                          </m:sub>
                        </m:sSub>
                      </m:oMath>
                    </m:oMathPara>
                  </a14:m>
                  <a:endParaRPr lang="en-US" dirty="0">
                    <a:solidFill>
                      <a:schemeClr val="accent2">
                        <a:lumMod val="40000"/>
                        <a:lumOff val="60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flipH="1">
                  <a:off x="4870146" y="2250357"/>
                  <a:ext cx="75262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flipH="1">
                  <a:off x="4867421" y="300021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charset="0"/>
                              </a:rPr>
                              <m:t>𝑊</m:t>
                            </m:r>
                          </m:e>
                          <m:sub>
                            <m:r>
                              <a:rPr lang="en-US" b="0" i="1" smtClean="0">
                                <a:solidFill>
                                  <a:schemeClr val="accent2">
                                    <a:lumMod val="75000"/>
                                  </a:schemeClr>
                                </a:solidFill>
                                <a:latin typeface="Cambria Math" charset="0"/>
                              </a:rPr>
                              <m:t>3</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flipH="1">
                  <a:off x="4867421" y="3000217"/>
                  <a:ext cx="752621"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6935752" y="1512618"/>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40000"/>
                                    <a:lumOff val="60000"/>
                                  </a:schemeClr>
                                </a:solidFill>
                                <a:latin typeface="Cambria Math" panose="02040503050406030204" pitchFamily="18" charset="0"/>
                              </a:rPr>
                            </m:ctrlPr>
                          </m:sSubPr>
                          <m:e>
                            <m:r>
                              <a:rPr lang="en-US" b="0" i="1" smtClean="0">
                                <a:solidFill>
                                  <a:schemeClr val="accent2">
                                    <a:lumMod val="40000"/>
                                    <a:lumOff val="60000"/>
                                  </a:schemeClr>
                                </a:solidFill>
                                <a:latin typeface="Cambria Math" charset="0"/>
                              </a:rPr>
                              <m:t>𝑊</m:t>
                            </m:r>
                          </m:e>
                          <m:sub>
                            <m:r>
                              <a:rPr lang="en-US" b="0" i="1" smtClean="0">
                                <a:solidFill>
                                  <a:schemeClr val="accent2">
                                    <a:lumMod val="40000"/>
                                    <a:lumOff val="60000"/>
                                  </a:schemeClr>
                                </a:solidFill>
                                <a:latin typeface="Cambria Math" charset="0"/>
                              </a:rPr>
                              <m:t>4</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6935752" y="1512618"/>
                  <a:ext cx="752621" cy="276999"/>
                </a:xfrm>
                <a:prstGeom prst="rect">
                  <a:avLst/>
                </a:prstGeom>
                <a:blipFill rotWithShape="0">
                  <a:blip r:embed="rId8"/>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flipH="1">
                  <a:off x="6935751" y="2246571"/>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𝑊</m:t>
                            </m:r>
                          </m:e>
                          <m:sub>
                            <m:r>
                              <a:rPr lang="en-US" b="0" i="1" smtClean="0">
                                <a:solidFill>
                                  <a:schemeClr val="accent2">
                                    <a:lumMod val="60000"/>
                                    <a:lumOff val="40000"/>
                                  </a:schemeClr>
                                </a:solidFill>
                                <a:latin typeface="Cambria Math" charset="0"/>
                              </a:rPr>
                              <m:t>5</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flipH="1">
                  <a:off x="6935751" y="2246571"/>
                  <a:ext cx="752621" cy="276999"/>
                </a:xfrm>
                <a:prstGeom prst="rect">
                  <a:avLst/>
                </a:prstGeom>
                <a:blipFill rotWithShape="0">
                  <a:blip r:embed="rId9"/>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6935751" y="300021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𝑊</m:t>
                            </m:r>
                          </m:e>
                          <m:sub>
                            <m:r>
                              <a:rPr lang="en-US" b="0" i="1" smtClean="0">
                                <a:solidFill>
                                  <a:schemeClr val="accent2">
                                    <a:lumMod val="60000"/>
                                    <a:lumOff val="40000"/>
                                  </a:schemeClr>
                                </a:solidFill>
                                <a:latin typeface="Cambria Math" charset="0"/>
                              </a:rPr>
                              <m:t>6</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6935751" y="3000217"/>
                  <a:ext cx="75262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21" name="Group 20"/>
          <p:cNvGrpSpPr/>
          <p:nvPr/>
        </p:nvGrpSpPr>
        <p:grpSpPr>
          <a:xfrm>
            <a:off x="6549885" y="6082751"/>
            <a:ext cx="3969542" cy="1079280"/>
            <a:chOff x="7865787" y="5185194"/>
            <a:chExt cx="3549270" cy="519668"/>
          </a:xfrm>
        </p:grpSpPr>
        <p:cxnSp>
          <p:nvCxnSpPr>
            <p:cNvPr id="22" name="Straight Arrow Connector 21"/>
            <p:cNvCxnSpPr/>
            <p:nvPr/>
          </p:nvCxnSpPr>
          <p:spPr>
            <a:xfrm>
              <a:off x="7865787" y="5185194"/>
              <a:ext cx="186014" cy="11955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008394" y="5304752"/>
              <a:ext cx="3406663" cy="400110"/>
            </a:xfrm>
            <a:prstGeom prst="rect">
              <a:avLst/>
            </a:prstGeom>
            <a:noFill/>
          </p:spPr>
          <p:txBody>
            <a:bodyPr wrap="square" rtlCol="0">
              <a:spAutoFit/>
            </a:bodyPr>
            <a:lstStyle/>
            <a:p>
              <a:r>
                <a:rPr lang="en-US" sz="2000" b="1" dirty="0">
                  <a:solidFill>
                    <a:schemeClr val="accent2"/>
                  </a:solidFill>
                  <a:latin typeface="Karla" charset="0"/>
                  <a:ea typeface="Karla" charset="0"/>
                  <a:cs typeface="Karla" charset="0"/>
                </a:rPr>
                <a:t>Weights in output layer</a:t>
              </a:r>
            </a:p>
          </p:txBody>
        </p:sp>
      </p:grpSp>
      <mc:AlternateContent xmlns:mc="http://schemas.openxmlformats.org/markup-compatibility/2006" xmlns:a14="http://schemas.microsoft.com/office/drawing/2010/main">
        <mc:Choice Requires="a14">
          <p:sp>
            <p:nvSpPr>
              <p:cNvPr id="19" name="Rectangle 18"/>
              <p:cNvSpPr/>
              <p:nvPr/>
            </p:nvSpPr>
            <p:spPr>
              <a:xfrm>
                <a:off x="9069022" y="2208368"/>
                <a:ext cx="533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lumMod val="60000"/>
                                  <a:lumOff val="40000"/>
                                </a:schemeClr>
                              </a:solidFill>
                              <a:latin typeface="Cambria Math" panose="02040503050406030204" pitchFamily="18" charset="0"/>
                            </a:rPr>
                          </m:ctrlPr>
                        </m:sSubPr>
                        <m:e>
                          <m:r>
                            <a:rPr lang="en-US" i="1">
                              <a:solidFill>
                                <a:schemeClr val="accent2">
                                  <a:lumMod val="60000"/>
                                  <a:lumOff val="40000"/>
                                </a:schemeClr>
                              </a:solidFill>
                              <a:latin typeface="Cambria Math" charset="0"/>
                            </a:rPr>
                            <m:t>𝑊</m:t>
                          </m:r>
                        </m:e>
                        <m:sub>
                          <m:r>
                            <a:rPr lang="en-US" b="0" i="1" smtClean="0">
                              <a:solidFill>
                                <a:schemeClr val="accent2">
                                  <a:lumMod val="60000"/>
                                  <a:lumOff val="40000"/>
                                </a:schemeClr>
                              </a:solidFill>
                              <a:latin typeface="Cambria Math" charset="0"/>
                            </a:rPr>
                            <m:t>7</m:t>
                          </m:r>
                        </m:sub>
                      </m:sSub>
                    </m:oMath>
                  </m:oMathPara>
                </a14:m>
                <a:endParaRPr lang="en-US" dirty="0">
                  <a:solidFill>
                    <a:schemeClr val="accent2">
                      <a:lumMod val="60000"/>
                      <a:lumOff val="40000"/>
                    </a:schemeClr>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9069022" y="2208368"/>
                <a:ext cx="533864" cy="369332"/>
              </a:xfrm>
              <a:prstGeom prst="rect">
                <a:avLst/>
              </a:prstGeom>
              <a:blipFill rotWithShape="0">
                <a:blip r:embed="rId11"/>
                <a:stretch>
                  <a:fillRect/>
                </a:stretch>
              </a:blipFill>
            </p:spPr>
            <p:txBody>
              <a:bodyPr/>
              <a:lstStyle/>
              <a:p>
                <a:r>
                  <a:rPr lang="en-US">
                    <a:noFill/>
                  </a:rPr>
                  <a:t> </a:t>
                </a:r>
              </a:p>
            </p:txBody>
          </p:sp>
        </mc:Fallback>
      </mc:AlternateContent>
      <p:cxnSp>
        <p:nvCxnSpPr>
          <p:cNvPr id="20" name="Straight Arrow Connector 19"/>
          <p:cNvCxnSpPr/>
          <p:nvPr/>
        </p:nvCxnSpPr>
        <p:spPr>
          <a:xfrm>
            <a:off x="9602886" y="2385070"/>
            <a:ext cx="957932"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10650751" y="2200404"/>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𝑌</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10650751" y="2200404"/>
                <a:ext cx="382669"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900928" y="5775931"/>
                <a:ext cx="33205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𝑊</m:t>
                          </m:r>
                        </m:e>
                        <m:sub>
                          <m:r>
                            <a:rPr lang="en-US" i="1">
                              <a:solidFill>
                                <a:schemeClr val="tx1">
                                  <a:lumMod val="75000"/>
                                  <a:lumOff val="25000"/>
                                </a:schemeClr>
                              </a:solidFill>
                              <a:latin typeface="Cambria Math" charset="0"/>
                            </a:rPr>
                            <m:t>7</m:t>
                          </m:r>
                        </m:sub>
                      </m:sSub>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900928" y="5775931"/>
                <a:ext cx="332059" cy="369332"/>
              </a:xfrm>
              <a:prstGeom prst="rect">
                <a:avLst/>
              </a:prstGeom>
              <a:blipFill rotWithShape="0">
                <a:blip r:embed="rId12"/>
                <a:stretch>
                  <a:fillRect r="-31481"/>
                </a:stretch>
              </a:blipFill>
            </p:spPr>
            <p:txBody>
              <a:bodyPr/>
              <a:lstStyle/>
              <a:p>
                <a:r>
                  <a:rPr lang="en-US">
                    <a:noFill/>
                  </a:rPr>
                  <a:t> </a:t>
                </a:r>
              </a:p>
            </p:txBody>
          </p:sp>
        </mc:Fallback>
      </mc:AlternateContent>
      <p:sp>
        <p:nvSpPr>
          <p:cNvPr id="27" name="Right Brace 26"/>
          <p:cNvSpPr/>
          <p:nvPr/>
        </p:nvSpPr>
        <p:spPr>
          <a:xfrm rot="5400000">
            <a:off x="5953214" y="4696614"/>
            <a:ext cx="351046" cy="1649440"/>
          </a:xfrm>
          <a:prstGeom prst="rightBrace">
            <a:avLst>
              <a:gd name="adj1" fmla="val 8333"/>
              <a:gd name="adj2" fmla="val 5108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206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663" y="600169"/>
            <a:ext cx="7413995" cy="3222900"/>
          </a:xfrm>
          <a:prstGeom prst="rect">
            <a:avLst/>
          </a:prstGeom>
          <a:ln>
            <a:noFill/>
          </a:ln>
        </p:spPr>
      </p:pic>
      <p:sp>
        <p:nvSpPr>
          <p:cNvPr id="18" name="Title 1"/>
          <p:cNvSpPr>
            <a:spLocks noGrp="1"/>
          </p:cNvSpPr>
          <p:nvPr>
            <p:ph type="title"/>
          </p:nvPr>
        </p:nvSpPr>
        <p:spPr/>
        <p:txBody>
          <a:bodyPr/>
          <a:lstStyle/>
          <a:p>
            <a:pPr lvl="1" algn="l" defTabSz="457182" rtl="0">
              <a:spcBef>
                <a:spcPct val="0"/>
              </a:spcBef>
            </a:pPr>
            <a:r>
              <a:rPr lang="en-US" sz="3200" kern="1200" dirty="0">
                <a:solidFill>
                  <a:srgbClr val="464646"/>
                </a:solidFill>
                <a:latin typeface="Karla"/>
                <a:ea typeface="+mj-ea"/>
                <a:cs typeface="Karla"/>
              </a:rPr>
              <a:t>Sparse Representation</a:t>
            </a:r>
            <a:br>
              <a:rPr lang="en-US" sz="3200" kern="1200" dirty="0">
                <a:solidFill>
                  <a:srgbClr val="464646"/>
                </a:solidFill>
                <a:latin typeface="Karla"/>
                <a:ea typeface="+mj-ea"/>
                <a:cs typeface="Karla"/>
              </a:rPr>
            </a:br>
            <a:endParaRPr lang="en-US" sz="3200" kern="1200" dirty="0">
              <a:solidFill>
                <a:srgbClr val="464646"/>
              </a:solidFill>
              <a:latin typeface="Karla"/>
              <a:ea typeface="+mj-ea"/>
              <a:cs typeface="Karla"/>
            </a:endParaRPr>
          </a:p>
        </p:txBody>
      </p:sp>
      <p:sp>
        <p:nvSpPr>
          <p:cNvPr id="4" name="Slide Number Placeholder 3"/>
          <p:cNvSpPr>
            <a:spLocks noGrp="1"/>
          </p:cNvSpPr>
          <p:nvPr>
            <p:ph type="sldNum" sz="quarter" idx="12"/>
          </p:nvPr>
        </p:nvSpPr>
        <p:spPr/>
        <p:txBody>
          <a:bodyPr/>
          <a:lstStyle/>
          <a:p>
            <a:fld id="{82BAABBF-CE1E-8A4C-92D8-393D0291D808}" type="slidenum">
              <a:rPr lang="en-US" smtClean="0"/>
              <a:t>161</a:t>
            </a:fld>
            <a:endParaRPr lang="en-US"/>
          </a:p>
        </p:txBody>
      </p:sp>
      <mc:AlternateContent xmlns:mc="http://schemas.openxmlformats.org/markup-compatibility/2006" xmlns:a14="http://schemas.microsoft.com/office/drawing/2010/main">
        <mc:Choice Requires="a14">
          <p:sp>
            <p:nvSpPr>
              <p:cNvPr id="6" name="Rectangle 5"/>
              <p:cNvSpPr/>
              <p:nvPr/>
            </p:nvSpPr>
            <p:spPr>
              <a:xfrm>
                <a:off x="3048000" y="3840343"/>
                <a:ext cx="6096000" cy="461665"/>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r>
                        <a:rPr lang="en-CA" sz="2400" b="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charset="0"/>
                            </a:rPr>
                            <m:t>𝜃</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𝑦</m:t>
                          </m:r>
                        </m:e>
                      </m:d>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048000" y="3840343"/>
                <a:ext cx="6096000" cy="461665"/>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a:off x="7635742" y="1582831"/>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7635742" y="1582831"/>
                <a:ext cx="75262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flipH="1">
                <a:off x="7635741" y="209619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flipH="1">
                <a:off x="7635741" y="2096197"/>
                <a:ext cx="752621"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flipH="1">
                <a:off x="7635742" y="2519336"/>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33</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flipH="1">
                <a:off x="7635742" y="2519336"/>
                <a:ext cx="75262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971942" y="4557022"/>
                <a:ext cx="3825791"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400" b="0" i="1" smtClean="0">
                              <a:latin typeface="Cambria Math" panose="02040503050406030204" pitchFamily="18" charset="0"/>
                            </a:rPr>
                          </m:ctrlPr>
                        </m:dPr>
                        <m:e>
                          <m:r>
                            <a:rPr lang="en-US" sz="2400" b="0" i="1" smtClean="0">
                              <a:latin typeface="Cambria Math" charset="0"/>
                            </a:rPr>
                            <m:t>4.34</m:t>
                          </m:r>
                        </m:e>
                      </m:d>
                      <m:r>
                        <a:rPr lang="en-US" sz="2400" b="0" i="1" smtClean="0">
                          <a:latin typeface="Cambria Math" charset="0"/>
                        </a:rPr>
                        <m:t>=</m:t>
                      </m:r>
                      <m:d>
                        <m:dPr>
                          <m:begChr m:val="["/>
                          <m:endChr m:val="]"/>
                          <m:ctrlPr>
                            <a:rPr lang="mr-IN" sz="2400" b="0" i="1" smtClean="0">
                              <a:latin typeface="Cambria Math" panose="02040503050406030204" pitchFamily="18" charset="0"/>
                            </a:rPr>
                          </m:ctrlPr>
                        </m:dPr>
                        <m:e>
                          <m:m>
                            <m:mPr>
                              <m:mcs>
                                <m:mc>
                                  <m:mcPr>
                                    <m:count m:val="3"/>
                                    <m:mcJc m:val="center"/>
                                  </m:mcPr>
                                </m:mc>
                              </m:mcs>
                              <m:ctrlPr>
                                <a:rPr lang="mr-IN" sz="2400" b="0" i="1" smtClean="0">
                                  <a:latin typeface="Cambria Math" panose="02040503050406030204" pitchFamily="18" charset="0"/>
                                </a:rPr>
                              </m:ctrlPr>
                            </m:mPr>
                            <m:mr>
                              <m:e>
                                <m:r>
                                  <m:rPr>
                                    <m:brk m:alnAt="7"/>
                                  </m:rPr>
                                  <a:rPr lang="en-US" sz="2400" b="0" i="1" smtClean="0">
                                    <a:latin typeface="Cambria Math" charset="0"/>
                                  </a:rPr>
                                  <m:t>3</m:t>
                                </m:r>
                                <m:r>
                                  <a:rPr lang="en-US" sz="2400" b="0" i="1" smtClean="0">
                                    <a:latin typeface="Cambria Math" charset="0"/>
                                  </a:rPr>
                                  <m:t>.2</m:t>
                                </m:r>
                              </m:e>
                              <m:e>
                                <m:r>
                                  <a:rPr lang="en-US" sz="2400" b="0" i="1" smtClean="0">
                                    <a:latin typeface="Cambria Math" charset="0"/>
                                  </a:rPr>
                                  <m:t>2</m:t>
                                </m:r>
                              </m:e>
                              <m:e>
                                <m:r>
                                  <a:rPr lang="en-US" sz="2400" b="0" i="1" smtClean="0">
                                    <a:latin typeface="Cambria Math" charset="0"/>
                                  </a:rPr>
                                  <m:t>1</m:t>
                                </m:r>
                              </m:e>
                            </m:mr>
                          </m:m>
                        </m:e>
                      </m:d>
                      <m:r>
                        <a:rPr lang="en-US" sz="2400" b="0" i="1" smtClean="0">
                          <a:latin typeface="Cambria Math" charset="0"/>
                        </a:rPr>
                        <m:t> </m:t>
                      </m:r>
                      <m:d>
                        <m:dPr>
                          <m:begChr m:val="["/>
                          <m:endChr m:val="]"/>
                          <m:ctrlPr>
                            <a:rPr lang="mr-IN" sz="2400" i="1">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charset="0"/>
                                </a:rPr>
                                <m:t>2</m:t>
                              </m:r>
                            </m:e>
                            <m:e>
                              <m:r>
                                <a:rPr lang="en-US" sz="2400" b="0" i="1" smtClean="0">
                                  <a:latin typeface="Cambria Math" charset="0"/>
                                </a:rPr>
                                <m:t>−2.2</m:t>
                              </m:r>
                            </m:e>
                            <m:e>
                              <m:r>
                                <a:rPr lang="en-US" sz="2400" b="0" i="1" smtClean="0">
                                  <a:latin typeface="Cambria Math" charset="0"/>
                                </a:rPr>
                                <m:t>1.3</m:t>
                              </m:r>
                            </m:e>
                          </m:eqArr>
                        </m:e>
                      </m:d>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971942" y="4557022"/>
                <a:ext cx="3825791" cy="97661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9069022" y="2208368"/>
                <a:ext cx="5338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lumMod val="60000"/>
                                  <a:lumOff val="40000"/>
                                </a:schemeClr>
                              </a:solidFill>
                              <a:latin typeface="Cambria Math" panose="02040503050406030204" pitchFamily="18" charset="0"/>
                            </a:rPr>
                          </m:ctrlPr>
                        </m:sSubPr>
                        <m:e>
                          <m:r>
                            <a:rPr lang="en-US" i="1">
                              <a:solidFill>
                                <a:schemeClr val="accent2">
                                  <a:lumMod val="60000"/>
                                  <a:lumOff val="40000"/>
                                </a:schemeClr>
                              </a:solidFill>
                              <a:latin typeface="Cambria Math" charset="0"/>
                            </a:rPr>
                            <m:t>𝑊</m:t>
                          </m:r>
                        </m:e>
                        <m:sub>
                          <m:r>
                            <a:rPr lang="en-US" b="0" i="1" smtClean="0">
                              <a:solidFill>
                                <a:schemeClr val="accent2">
                                  <a:lumMod val="60000"/>
                                  <a:lumOff val="40000"/>
                                </a:schemeClr>
                              </a:solidFill>
                              <a:latin typeface="Cambria Math" charset="0"/>
                            </a:rPr>
                            <m:t>7</m:t>
                          </m:r>
                        </m:sub>
                      </m:sSub>
                    </m:oMath>
                  </m:oMathPara>
                </a14:m>
                <a:endParaRPr lang="en-US" dirty="0">
                  <a:solidFill>
                    <a:schemeClr val="accent2">
                      <a:lumMod val="60000"/>
                      <a:lumOff val="40000"/>
                    </a:schemeClr>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9069022" y="2208368"/>
                <a:ext cx="533864" cy="369332"/>
              </a:xfrm>
              <a:prstGeom prst="rect">
                <a:avLst/>
              </a:prstGeom>
              <a:blipFill rotWithShape="0">
                <a:blip r:embed="rId8"/>
                <a:stretch>
                  <a:fillRect/>
                </a:stretch>
              </a:blipFill>
            </p:spPr>
            <p:txBody>
              <a:bodyPr/>
              <a:lstStyle/>
              <a:p>
                <a:r>
                  <a:rPr lang="en-US">
                    <a:noFill/>
                  </a:rPr>
                  <a:t> </a:t>
                </a:r>
              </a:p>
            </p:txBody>
          </p:sp>
        </mc:Fallback>
      </mc:AlternateContent>
      <p:cxnSp>
        <p:nvCxnSpPr>
          <p:cNvPr id="20" name="Straight Arrow Connector 19"/>
          <p:cNvCxnSpPr/>
          <p:nvPr/>
        </p:nvCxnSpPr>
        <p:spPr>
          <a:xfrm>
            <a:off x="9602886" y="2385070"/>
            <a:ext cx="957932"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10650751" y="2200404"/>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𝑌</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10650751" y="2200404"/>
                <a:ext cx="382669" cy="369332"/>
              </a:xfrm>
              <a:prstGeom prst="rect">
                <a:avLst/>
              </a:prstGeom>
              <a:blipFill rotWithShape="0">
                <a:blip r:embed="rId9"/>
                <a:stretch>
                  <a:fillRect/>
                </a:stretch>
              </a:blipFill>
            </p:spPr>
            <p:txBody>
              <a:bodyPr/>
              <a:lstStyle/>
              <a:p>
                <a:r>
                  <a:rPr lang="en-US">
                    <a:noFill/>
                  </a:rPr>
                  <a:t> </a:t>
                </a:r>
              </a:p>
            </p:txBody>
          </p:sp>
        </mc:Fallback>
      </mc:AlternateContent>
      <p:sp>
        <p:nvSpPr>
          <p:cNvPr id="23" name="Right Brace 22"/>
          <p:cNvSpPr/>
          <p:nvPr/>
        </p:nvSpPr>
        <p:spPr>
          <a:xfrm>
            <a:off x="7845833" y="4606620"/>
            <a:ext cx="332436" cy="877418"/>
          </a:xfrm>
          <a:prstGeom prst="rightBrace">
            <a:avLst>
              <a:gd name="adj1" fmla="val 8333"/>
              <a:gd name="adj2" fmla="val 5108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flipH="1">
                <a:off x="8388362" y="4901032"/>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33</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flipH="1">
                <a:off x="8388362" y="4901032"/>
                <a:ext cx="752621" cy="276999"/>
              </a:xfrm>
              <a:prstGeom prst="rect">
                <a:avLst/>
              </a:prstGeom>
              <a:blipFill rotWithShape="0">
                <a:blip r:embed="rId10"/>
                <a:stretch>
                  <a:fillRect l="-11290" r="-60484" b="-15556"/>
                </a:stretch>
              </a:blipFill>
            </p:spPr>
            <p:txBody>
              <a:bodyPr/>
              <a:lstStyle/>
              <a:p>
                <a:r>
                  <a:rPr lang="en-US">
                    <a:noFill/>
                  </a:rPr>
                  <a:t> </a:t>
                </a:r>
              </a:p>
            </p:txBody>
          </p:sp>
        </mc:Fallback>
      </mc:AlternateContent>
    </p:spTree>
    <p:extLst>
      <p:ext uri="{BB962C8B-B14F-4D97-AF65-F5344CB8AC3E}">
        <p14:creationId xmlns:p14="http://schemas.microsoft.com/office/powerpoint/2010/main" val="32508604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663" y="600169"/>
            <a:ext cx="7413995" cy="3222900"/>
          </a:xfrm>
          <a:prstGeom prst="rect">
            <a:avLst/>
          </a:prstGeom>
          <a:ln>
            <a:noFill/>
          </a:ln>
        </p:spPr>
      </p:pic>
      <p:sp>
        <p:nvSpPr>
          <p:cNvPr id="16" name="Title 1"/>
          <p:cNvSpPr>
            <a:spLocks noGrp="1"/>
          </p:cNvSpPr>
          <p:nvPr>
            <p:ph type="title"/>
          </p:nvPr>
        </p:nvSpPr>
        <p:spPr/>
        <p:txBody>
          <a:bodyPr/>
          <a:lstStyle/>
          <a:p>
            <a:pPr lvl="1" algn="l" defTabSz="457182" rtl="0">
              <a:spcBef>
                <a:spcPct val="0"/>
              </a:spcBef>
            </a:pPr>
            <a:r>
              <a:rPr lang="en-US" sz="3200" kern="1200" dirty="0">
                <a:solidFill>
                  <a:srgbClr val="464646"/>
                </a:solidFill>
                <a:latin typeface="Karla"/>
                <a:ea typeface="+mj-ea"/>
                <a:cs typeface="Karla"/>
              </a:rPr>
              <a:t>Sparse Representation</a:t>
            </a:r>
            <a:br>
              <a:rPr lang="en-US" sz="3200" kern="1200" dirty="0">
                <a:solidFill>
                  <a:srgbClr val="464646"/>
                </a:solidFill>
                <a:latin typeface="Karla"/>
                <a:ea typeface="+mj-ea"/>
                <a:cs typeface="Karla"/>
              </a:rPr>
            </a:br>
            <a:endParaRPr lang="en-US" sz="3200" kern="1200" dirty="0">
              <a:solidFill>
                <a:srgbClr val="464646"/>
              </a:solidFill>
              <a:latin typeface="Karla"/>
              <a:ea typeface="+mj-ea"/>
              <a:cs typeface="Karla"/>
            </a:endParaRPr>
          </a:p>
        </p:txBody>
      </p:sp>
      <p:sp>
        <p:nvSpPr>
          <p:cNvPr id="4" name="Slide Number Placeholder 3"/>
          <p:cNvSpPr>
            <a:spLocks noGrp="1"/>
          </p:cNvSpPr>
          <p:nvPr>
            <p:ph type="sldNum" sz="quarter" idx="12"/>
          </p:nvPr>
        </p:nvSpPr>
        <p:spPr/>
        <p:txBody>
          <a:bodyPr/>
          <a:lstStyle/>
          <a:p>
            <a:fld id="{82BAABBF-CE1E-8A4C-92D8-393D0291D808}" type="slidenum">
              <a:rPr lang="en-US" smtClean="0"/>
              <a:t>162</a:t>
            </a:fld>
            <a:endParaRPr lang="en-US"/>
          </a:p>
        </p:txBody>
      </p:sp>
      <mc:AlternateContent xmlns:mc="http://schemas.openxmlformats.org/markup-compatibility/2006" xmlns:a14="http://schemas.microsoft.com/office/drawing/2010/main">
        <mc:Choice Requires="a14">
          <p:sp>
            <p:nvSpPr>
              <p:cNvPr id="6" name="Rectangle 5"/>
              <p:cNvSpPr/>
              <p:nvPr/>
            </p:nvSpPr>
            <p:spPr>
              <a:xfrm>
                <a:off x="3048000" y="3840343"/>
                <a:ext cx="6096000" cy="461665"/>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𝐿</m:t>
                          </m:r>
                        </m:e>
                        <m:sub>
                          <m:r>
                            <a:rPr lang="en-US" sz="2400" i="1">
                              <a:latin typeface="Cambria Math" charset="0"/>
                            </a:rPr>
                            <m:t>𝑅</m:t>
                          </m:r>
                        </m:sub>
                      </m:sSub>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m:t>
                          </m:r>
                          <m:r>
                            <a:rPr lang="en-US" sz="2400" i="1">
                              <a:latin typeface="Cambria Math" charset="0"/>
                            </a:rPr>
                            <m:t>𝑦</m:t>
                          </m:r>
                        </m:e>
                      </m:d>
                      <m:r>
                        <a:rPr lang="en-US" sz="2400" i="1">
                          <a:latin typeface="Cambria Math" charset="0"/>
                        </a:rPr>
                        <m:t>=</m:t>
                      </m:r>
                      <m:r>
                        <a:rPr lang="en-CA" sz="2400" b="0" i="1" smtClean="0">
                          <a:latin typeface="Cambria Math" panose="02040503050406030204" pitchFamily="18" charset="0"/>
                        </a:rPr>
                        <m:t>𝐿</m:t>
                      </m:r>
                      <m:d>
                        <m:dPr>
                          <m:ctrlPr>
                            <a:rPr lang="en-US" sz="2400" i="1">
                              <a:latin typeface="Cambria Math" panose="02040503050406030204" pitchFamily="18" charset="0"/>
                            </a:rPr>
                          </m:ctrlPr>
                        </m:dPr>
                        <m:e>
                          <m:r>
                            <a:rPr lang="en-US" sz="2400" i="1">
                              <a:latin typeface="Cambria Math" charset="0"/>
                            </a:rPr>
                            <m:t>𝜃</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𝑦</m:t>
                          </m:r>
                        </m:e>
                      </m:d>
                      <m:r>
                        <a:rPr lang="en-US" sz="2400" i="1">
                          <a:latin typeface="Cambria Math" charset="0"/>
                        </a:rPr>
                        <m:t>+</m:t>
                      </m:r>
                      <m:r>
                        <a:rPr lang="en-US" sz="2400" i="1" smtClean="0">
                          <a:solidFill>
                            <a:srgbClr val="FF0000"/>
                          </a:solidFill>
                          <a:latin typeface="Cambria Math" charset="0"/>
                        </a:rPr>
                        <m:t>𝛼</m:t>
                      </m:r>
                      <m:r>
                        <m:rPr>
                          <m:sty m:val="p"/>
                        </m:rPr>
                        <a:rPr lang="en-US" sz="2400">
                          <a:solidFill>
                            <a:srgbClr val="FF0000"/>
                          </a:solidFill>
                          <a:latin typeface="Cambria Math" charset="0"/>
                        </a:rPr>
                        <m:t>Ω</m:t>
                      </m:r>
                      <m:r>
                        <a:rPr lang="en-US" sz="2400" i="1">
                          <a:solidFill>
                            <a:srgbClr val="FF0000"/>
                          </a:solidFill>
                          <a:latin typeface="Cambria Math" charset="0"/>
                        </a:rPr>
                        <m:t>(</m:t>
                      </m:r>
                      <m:r>
                        <a:rPr lang="en-US" sz="2400" b="0" i="1" smtClean="0">
                          <a:solidFill>
                            <a:srgbClr val="FF0000"/>
                          </a:solidFill>
                          <a:latin typeface="Cambria Math" charset="0"/>
                        </a:rPr>
                        <m:t>h</m:t>
                      </m:r>
                      <m:r>
                        <a:rPr lang="en-US" sz="2400" i="1">
                          <a:solidFill>
                            <a:srgbClr val="FF0000"/>
                          </a:solidFill>
                          <a:latin typeface="Cambria Math" charset="0"/>
                        </a:rPr>
                        <m:t>)</m:t>
                      </m:r>
                    </m:oMath>
                  </m:oMathPara>
                </a14:m>
                <a:endParaRPr lang="en-US" sz="2400" dirty="0">
                  <a:solidFill>
                    <a:srgbClr val="FF000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048000" y="3840343"/>
                <a:ext cx="6096000" cy="461665"/>
              </a:xfrm>
              <a:prstGeom prst="rect">
                <a:avLst/>
              </a:prstGeom>
              <a:blipFill>
                <a:blip r:embed="rId3"/>
                <a:stretch>
                  <a:fillRect b="-15789"/>
                </a:stretch>
              </a:blipFill>
            </p:spPr>
            <p:txBody>
              <a:bodyPr/>
              <a:lstStyle/>
              <a:p>
                <a:r>
                  <a:rPr lang="en-US">
                    <a:noFill/>
                  </a:rPr>
                  <a:t> </a:t>
                </a:r>
              </a:p>
            </p:txBody>
          </p:sp>
        </mc:Fallback>
      </mc:AlternateContent>
      <p:grpSp>
        <p:nvGrpSpPr>
          <p:cNvPr id="7" name="Group 6"/>
          <p:cNvGrpSpPr/>
          <p:nvPr/>
        </p:nvGrpSpPr>
        <p:grpSpPr>
          <a:xfrm>
            <a:off x="6602075" y="5705279"/>
            <a:ext cx="3016512" cy="828433"/>
            <a:chOff x="7364877" y="3621531"/>
            <a:chExt cx="3016512" cy="828433"/>
          </a:xfrm>
        </p:grpSpPr>
        <p:cxnSp>
          <p:nvCxnSpPr>
            <p:cNvPr id="8" name="Straight Arrow Connector 7"/>
            <p:cNvCxnSpPr/>
            <p:nvPr/>
          </p:nvCxnSpPr>
          <p:spPr>
            <a:xfrm>
              <a:off x="7680437" y="3621531"/>
              <a:ext cx="526774" cy="4283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64877" y="4049854"/>
              <a:ext cx="3016512" cy="400110"/>
            </a:xfrm>
            <a:prstGeom prst="rect">
              <a:avLst/>
            </a:prstGeom>
            <a:noFill/>
          </p:spPr>
          <p:txBody>
            <a:bodyPr wrap="square" rtlCol="0">
              <a:spAutoFit/>
            </a:bodyPr>
            <a:lstStyle/>
            <a:p>
              <a:r>
                <a:rPr lang="en-US" sz="2000" b="1" dirty="0">
                  <a:solidFill>
                    <a:schemeClr val="accent2"/>
                  </a:solidFill>
                  <a:latin typeface="Karla" charset="0"/>
                  <a:ea typeface="Karla" charset="0"/>
                  <a:cs typeface="Karla" charset="0"/>
                </a:rPr>
                <a:t>Output of hidden layer</a:t>
              </a:r>
            </a:p>
          </p:txBody>
        </p:sp>
      </p:grpSp>
      <mc:AlternateContent xmlns:mc="http://schemas.openxmlformats.org/markup-compatibility/2006" xmlns:a14="http://schemas.microsoft.com/office/drawing/2010/main">
        <mc:Choice Requires="a14">
          <p:sp>
            <p:nvSpPr>
              <p:cNvPr id="12" name="TextBox 11"/>
              <p:cNvSpPr txBox="1"/>
              <p:nvPr/>
            </p:nvSpPr>
            <p:spPr>
              <a:xfrm flipH="1">
                <a:off x="7635742" y="1582831"/>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h</m:t>
                          </m:r>
                        </m:e>
                        <m:sub>
                          <m:r>
                            <a:rPr lang="en-US" b="0" i="1" smtClean="0">
                              <a:solidFill>
                                <a:schemeClr val="accent2">
                                  <a:lumMod val="60000"/>
                                  <a:lumOff val="40000"/>
                                </a:schemeClr>
                              </a:solidFill>
                              <a:latin typeface="Cambria Math" charset="0"/>
                            </a:rPr>
                            <m:t>31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7635742" y="1582831"/>
                <a:ext cx="752621" cy="276999"/>
              </a:xfrm>
              <a:prstGeom prst="rect">
                <a:avLst/>
              </a:prstGeom>
              <a:blipFill rotWithShape="0">
                <a:blip r:embed="rId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flipH="1">
                <a:off x="7635741" y="2096197"/>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60000"/>
                                  <a:lumOff val="40000"/>
                                </a:schemeClr>
                              </a:solidFill>
                              <a:latin typeface="Cambria Math" panose="02040503050406030204" pitchFamily="18" charset="0"/>
                            </a:rPr>
                          </m:ctrlPr>
                        </m:sSubPr>
                        <m:e>
                          <m:r>
                            <a:rPr lang="en-US" b="0" i="1" smtClean="0">
                              <a:solidFill>
                                <a:schemeClr val="accent2">
                                  <a:lumMod val="60000"/>
                                  <a:lumOff val="40000"/>
                                </a:schemeClr>
                              </a:solidFill>
                              <a:latin typeface="Cambria Math" charset="0"/>
                            </a:rPr>
                            <m:t>h</m:t>
                          </m:r>
                        </m:e>
                        <m:sub>
                          <m:r>
                            <a:rPr lang="en-US" b="0" i="1" smtClean="0">
                              <a:solidFill>
                                <a:schemeClr val="accent2">
                                  <a:lumMod val="60000"/>
                                  <a:lumOff val="40000"/>
                                </a:schemeClr>
                              </a:solidFill>
                              <a:latin typeface="Cambria Math" charset="0"/>
                            </a:rPr>
                            <m:t>32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flipH="1">
                <a:off x="7635741" y="2096197"/>
                <a:ext cx="752621" cy="276999"/>
              </a:xfrm>
              <a:prstGeom prst="rect">
                <a:avLst/>
              </a:prstGeom>
              <a:blipFill rotWithShape="0">
                <a:blip r:embed="rId5"/>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flipH="1">
                <a:off x="7635742" y="2519336"/>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lumMod val="75000"/>
                                </a:schemeClr>
                              </a:solidFill>
                              <a:latin typeface="Cambria Math" panose="02040503050406030204" pitchFamily="18" charset="0"/>
                            </a:rPr>
                          </m:ctrlPr>
                        </m:sSubPr>
                        <m:e>
                          <m:r>
                            <a:rPr lang="en-US" b="0" i="1" smtClean="0">
                              <a:solidFill>
                                <a:schemeClr val="accent2">
                                  <a:lumMod val="75000"/>
                                </a:schemeClr>
                              </a:solidFill>
                              <a:latin typeface="Cambria Math" charset="0"/>
                            </a:rPr>
                            <m:t>h</m:t>
                          </m:r>
                        </m:e>
                        <m:sub>
                          <m:r>
                            <a:rPr lang="en-US" b="0" i="1" smtClean="0">
                              <a:solidFill>
                                <a:schemeClr val="accent2">
                                  <a:lumMod val="75000"/>
                                </a:schemeClr>
                              </a:solidFill>
                              <a:latin typeface="Cambria Math" charset="0"/>
                            </a:rPr>
                            <m:t>33</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flipH="1">
                <a:off x="7635742" y="2519336"/>
                <a:ext cx="752621" cy="276999"/>
              </a:xfrm>
              <a:prstGeom prst="rect">
                <a:avLst/>
              </a:prstGeom>
              <a:blipFill rotWithShape="0">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971942" y="4557022"/>
                <a:ext cx="3655873" cy="976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sz="2400" b="0" i="1" smtClean="0">
                              <a:latin typeface="Cambria Math" panose="02040503050406030204" pitchFamily="18" charset="0"/>
                            </a:rPr>
                          </m:ctrlPr>
                        </m:dPr>
                        <m:e>
                          <m:r>
                            <a:rPr lang="en-US" sz="2400" b="0" i="1" smtClean="0">
                              <a:latin typeface="Cambria Math" charset="0"/>
                            </a:rPr>
                            <m:t>1.3</m:t>
                          </m:r>
                        </m:e>
                      </m:d>
                      <m:r>
                        <a:rPr lang="en-US" sz="2400" b="0" i="1" smtClean="0">
                          <a:latin typeface="Cambria Math" charset="0"/>
                        </a:rPr>
                        <m:t>=</m:t>
                      </m:r>
                      <m:d>
                        <m:dPr>
                          <m:begChr m:val="["/>
                          <m:endChr m:val="]"/>
                          <m:ctrlPr>
                            <a:rPr lang="mr-IN" sz="2400" b="0" i="1" smtClean="0">
                              <a:latin typeface="Cambria Math" panose="02040503050406030204" pitchFamily="18" charset="0"/>
                            </a:rPr>
                          </m:ctrlPr>
                        </m:dPr>
                        <m:e>
                          <m:m>
                            <m:mPr>
                              <m:mcs>
                                <m:mc>
                                  <m:mcPr>
                                    <m:count m:val="3"/>
                                    <m:mcJc m:val="center"/>
                                  </m:mcPr>
                                </m:mc>
                              </m:mcs>
                              <m:ctrlPr>
                                <a:rPr lang="mr-IN" sz="2400" b="0" i="1" smtClean="0">
                                  <a:latin typeface="Cambria Math" panose="02040503050406030204" pitchFamily="18" charset="0"/>
                                </a:rPr>
                              </m:ctrlPr>
                            </m:mPr>
                            <m:mr>
                              <m:e>
                                <m:r>
                                  <m:rPr>
                                    <m:brk m:alnAt="7"/>
                                  </m:rPr>
                                  <a:rPr lang="en-US" sz="2400" b="0" i="1" smtClean="0">
                                    <a:latin typeface="Cambria Math" charset="0"/>
                                  </a:rPr>
                                  <m:t>3</m:t>
                                </m:r>
                                <m:r>
                                  <a:rPr lang="en-US" sz="2400" b="0" i="1" smtClean="0">
                                    <a:latin typeface="Cambria Math" charset="0"/>
                                  </a:rPr>
                                  <m:t>.2</m:t>
                                </m:r>
                              </m:e>
                              <m:e>
                                <m:r>
                                  <a:rPr lang="en-US" sz="2400" b="0" i="1" smtClean="0">
                                    <a:latin typeface="Cambria Math" charset="0"/>
                                  </a:rPr>
                                  <m:t>2</m:t>
                                </m:r>
                              </m:e>
                              <m:e>
                                <m:r>
                                  <a:rPr lang="en-US" sz="2400" b="0" i="1" smtClean="0">
                                    <a:latin typeface="Cambria Math" charset="0"/>
                                  </a:rPr>
                                  <m:t>1</m:t>
                                </m:r>
                              </m:e>
                            </m:mr>
                          </m:m>
                        </m:e>
                      </m:d>
                      <m:r>
                        <a:rPr lang="en-US" sz="2400" b="0" i="1" smtClean="0">
                          <a:latin typeface="Cambria Math" charset="0"/>
                        </a:rPr>
                        <m:t> </m:t>
                      </m:r>
                      <m:d>
                        <m:dPr>
                          <m:begChr m:val="["/>
                          <m:endChr m:val="]"/>
                          <m:ctrlPr>
                            <a:rPr lang="mr-IN" sz="2400" i="1">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charset="0"/>
                                </a:rPr>
                                <m:t>0</m:t>
                              </m:r>
                            </m:e>
                            <m:e>
                              <m:r>
                                <a:rPr lang="en-US" sz="2400" b="0" i="1" smtClean="0">
                                  <a:latin typeface="Cambria Math" charset="0"/>
                                </a:rPr>
                                <m:t>−0.2</m:t>
                              </m:r>
                            </m:e>
                            <m:e>
                              <m:r>
                                <a:rPr lang="en-US" sz="2400" b="0" i="1" smtClean="0">
                                  <a:latin typeface="Cambria Math" charset="0"/>
                                </a:rPr>
                                <m:t>.9</m:t>
                              </m:r>
                            </m:e>
                          </m:eqArr>
                        </m:e>
                      </m:d>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971942" y="4557022"/>
                <a:ext cx="3655873" cy="976614"/>
              </a:xfrm>
              <a:prstGeom prst="rect">
                <a:avLst/>
              </a:prstGeom>
              <a:blipFill rotWithShape="0">
                <a:blip r:embed="rId7"/>
                <a:stretch>
                  <a:fillRect/>
                </a:stretch>
              </a:blipFill>
            </p:spPr>
            <p:txBody>
              <a:bodyPr/>
              <a:lstStyle/>
              <a:p>
                <a:r>
                  <a:rPr lang="en-US">
                    <a:noFill/>
                  </a:rPr>
                  <a:t> </a:t>
                </a:r>
              </a:p>
            </p:txBody>
          </p:sp>
        </mc:Fallback>
      </mc:AlternateContent>
      <p:sp>
        <p:nvSpPr>
          <p:cNvPr id="17" name="Right Brace 16"/>
          <p:cNvSpPr/>
          <p:nvPr/>
        </p:nvSpPr>
        <p:spPr>
          <a:xfrm>
            <a:off x="7845833" y="4606620"/>
            <a:ext cx="332436" cy="877418"/>
          </a:xfrm>
          <a:prstGeom prst="rightBrace">
            <a:avLst>
              <a:gd name="adj1" fmla="val 8333"/>
              <a:gd name="adj2" fmla="val 51080"/>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flipH="1">
                <a:off x="8388362" y="4901032"/>
                <a:ext cx="75262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33</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8388362" y="4901032"/>
                <a:ext cx="752621" cy="276999"/>
              </a:xfrm>
              <a:prstGeom prst="rect">
                <a:avLst/>
              </a:prstGeom>
              <a:blipFill rotWithShape="0">
                <a:blip r:embed="rId8"/>
                <a:stretch>
                  <a:fillRect l="-11290" r="-60484" b="-15556"/>
                </a:stretch>
              </a:blipFill>
            </p:spPr>
            <p:txBody>
              <a:bodyPr/>
              <a:lstStyle/>
              <a:p>
                <a:r>
                  <a:rPr lang="en-US">
                    <a:noFill/>
                  </a:rPr>
                  <a:t> </a:t>
                </a:r>
              </a:p>
            </p:txBody>
          </p:sp>
        </mc:Fallback>
      </mc:AlternateContent>
    </p:spTree>
    <p:extLst>
      <p:ext uri="{BB962C8B-B14F-4D97-AF65-F5344CB8AC3E}">
        <p14:creationId xmlns:p14="http://schemas.microsoft.com/office/powerpoint/2010/main" val="1505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7"/>
            <a:ext cx="10327008" cy="2111143"/>
          </a:xfrm>
        </p:spPr>
        <p:txBody>
          <a:bodyPr/>
          <a:lstStyle/>
          <a:p>
            <a:r>
              <a:rPr lang="en-US" dirty="0"/>
              <a:t>Optimization</a:t>
            </a:r>
          </a:p>
          <a:p>
            <a:pPr lvl="1">
              <a:buFont typeface="Arial" charset="0"/>
              <a:buChar char="•"/>
            </a:pPr>
            <a:r>
              <a:rPr lang="en-US" sz="2200"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b="1"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163</a:t>
            </a:fld>
            <a:endParaRPr lang="en-US"/>
          </a:p>
        </p:txBody>
      </p:sp>
    </p:spTree>
    <p:extLst>
      <p:ext uri="{BB962C8B-B14F-4D97-AF65-F5344CB8AC3E}">
        <p14:creationId xmlns:p14="http://schemas.microsoft.com/office/powerpoint/2010/main" val="9445239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Robustness</a:t>
            </a:r>
          </a:p>
        </p:txBody>
      </p:sp>
      <p:sp>
        <p:nvSpPr>
          <p:cNvPr id="3" name="Content Placeholder 2"/>
          <p:cNvSpPr>
            <a:spLocks noGrp="1"/>
          </p:cNvSpPr>
          <p:nvPr>
            <p:ph idx="1"/>
          </p:nvPr>
        </p:nvSpPr>
        <p:spPr/>
        <p:txBody>
          <a:bodyPr/>
          <a:lstStyle/>
          <a:p>
            <a:pPr>
              <a:spcAft>
                <a:spcPts val="1200"/>
              </a:spcAft>
            </a:pPr>
            <a:r>
              <a:rPr lang="en-US" sz="2400" dirty="0"/>
              <a:t>Random </a:t>
            </a:r>
            <a:r>
              <a:rPr lang="en-US" sz="2400" dirty="0">
                <a:solidFill>
                  <a:srgbClr val="0000FF"/>
                </a:solidFill>
              </a:rPr>
              <a:t>perturbation of network weights</a:t>
            </a:r>
          </a:p>
          <a:p>
            <a:pPr lvl="1">
              <a:spcAft>
                <a:spcPts val="1200"/>
              </a:spcAft>
              <a:buFont typeface="Arial" charset="0"/>
              <a:buChar char="•"/>
            </a:pPr>
            <a:r>
              <a:rPr lang="en-US" sz="2200" dirty="0"/>
              <a:t>Gaussian noise: Equivalent to minimizing loss with regularization term </a:t>
            </a:r>
          </a:p>
          <a:p>
            <a:pPr lvl="1">
              <a:spcAft>
                <a:spcPts val="1200"/>
              </a:spcAft>
              <a:buFont typeface="Arial" charset="0"/>
              <a:buChar char="•"/>
            </a:pPr>
            <a:r>
              <a:rPr lang="en-US" sz="2200" dirty="0"/>
              <a:t>Encourages smooth function: small perturbation in weights leads to small changes in output</a:t>
            </a:r>
          </a:p>
          <a:p>
            <a:pPr>
              <a:spcAft>
                <a:spcPts val="1200"/>
              </a:spcAft>
            </a:pPr>
            <a:r>
              <a:rPr lang="en-US" sz="2400" dirty="0"/>
              <a:t>Injecting </a:t>
            </a:r>
            <a:r>
              <a:rPr lang="en-US" sz="2400" dirty="0">
                <a:solidFill>
                  <a:srgbClr val="0000FF"/>
                </a:solidFill>
              </a:rPr>
              <a:t>noise in output labels</a:t>
            </a:r>
          </a:p>
          <a:p>
            <a:pPr lvl="1">
              <a:spcAft>
                <a:spcPts val="1200"/>
              </a:spcAft>
              <a:buFont typeface="Arial" charset="0"/>
              <a:buChar char="•"/>
            </a:pPr>
            <a:r>
              <a:rPr lang="en-US" sz="2200" dirty="0"/>
              <a:t>Better convergence: prevents pursuit of hard probabilities</a:t>
            </a:r>
          </a:p>
        </p:txBody>
      </p:sp>
      <p:sp>
        <p:nvSpPr>
          <p:cNvPr id="5" name="Slide Number Placeholder 4"/>
          <p:cNvSpPr>
            <a:spLocks noGrp="1"/>
          </p:cNvSpPr>
          <p:nvPr>
            <p:ph type="sldNum" sz="quarter" idx="12"/>
          </p:nvPr>
        </p:nvSpPr>
        <p:spPr/>
        <p:txBody>
          <a:bodyPr/>
          <a:lstStyle/>
          <a:p>
            <a:fld id="{82BAABBF-CE1E-8A4C-92D8-393D0291D808}" type="slidenum">
              <a:rPr lang="en-US" smtClean="0"/>
              <a:t>164</a:t>
            </a:fld>
            <a:endParaRPr lang="en-US"/>
          </a:p>
        </p:txBody>
      </p:sp>
    </p:spTree>
    <p:extLst>
      <p:ext uri="{BB962C8B-B14F-4D97-AF65-F5344CB8AC3E}">
        <p14:creationId xmlns:p14="http://schemas.microsoft.com/office/powerpoint/2010/main" val="11806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sp>
        <p:nvSpPr>
          <p:cNvPr id="3" name="Slide Number Placeholder 2"/>
          <p:cNvSpPr>
            <a:spLocks noGrp="1"/>
          </p:cNvSpPr>
          <p:nvPr>
            <p:ph type="sldNum" sz="quarter" idx="12"/>
          </p:nvPr>
        </p:nvSpPr>
        <p:spPr/>
        <p:txBody>
          <a:bodyPr/>
          <a:lstStyle/>
          <a:p>
            <a:fld id="{82BAABBF-CE1E-8A4C-92D8-393D0291D808}" type="slidenum">
              <a:rPr lang="en-US" smtClean="0"/>
              <a:t>165</a:t>
            </a:fld>
            <a:endParaRPr lang="en-US"/>
          </a:p>
        </p:txBody>
      </p:sp>
      <p:sp>
        <p:nvSpPr>
          <p:cNvPr id="6" name="TextBox 5"/>
          <p:cNvSpPr txBox="1"/>
          <p:nvPr/>
        </p:nvSpPr>
        <p:spPr>
          <a:xfrm>
            <a:off x="929390" y="963273"/>
            <a:ext cx="1173729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latin typeface="Karla" charset="0"/>
                <a:ea typeface="Karla" charset="0"/>
                <a:cs typeface="Karla" charset="0"/>
              </a:rPr>
              <a:t>Randomly set some neurons and their connections to zero (i.e. “dropped”)</a:t>
            </a:r>
          </a:p>
          <a:p>
            <a:pPr marL="342900" indent="-342900">
              <a:buFont typeface="Arial" panose="020B0604020202020204" pitchFamily="34" charset="0"/>
              <a:buChar char="•"/>
            </a:pPr>
            <a:r>
              <a:rPr lang="en-US" sz="2400" dirty="0">
                <a:solidFill>
                  <a:schemeClr val="tx1">
                    <a:lumMod val="75000"/>
                    <a:lumOff val="25000"/>
                  </a:schemeClr>
                </a:solidFill>
                <a:latin typeface="Karla" charset="0"/>
                <a:ea typeface="Karla" charset="0"/>
                <a:cs typeface="Karla" charset="0"/>
              </a:rPr>
              <a:t>Prevent overfitting by reducing co-adaptation of neurons</a:t>
            </a:r>
          </a:p>
          <a:p>
            <a:pPr marL="342900" indent="-342900">
              <a:buFont typeface="Arial" panose="020B0604020202020204" pitchFamily="34" charset="0"/>
              <a:buChar char="•"/>
            </a:pPr>
            <a:r>
              <a:rPr lang="en-US" sz="2400" dirty="0">
                <a:solidFill>
                  <a:schemeClr val="tx1">
                    <a:lumMod val="75000"/>
                    <a:lumOff val="25000"/>
                  </a:schemeClr>
                </a:solidFill>
                <a:latin typeface="Karla" charset="0"/>
                <a:ea typeface="Karla" charset="0"/>
                <a:cs typeface="Karla" charset="0"/>
              </a:rPr>
              <a:t>Like training many random sub-networks</a:t>
            </a:r>
          </a:p>
        </p:txBody>
      </p:sp>
      <p:pic>
        <p:nvPicPr>
          <p:cNvPr id="9" name="Picture 8" descr="A close up of a map&#10;&#10;Description automatically generated">
            <a:extLst>
              <a:ext uri="{FF2B5EF4-FFF2-40B4-BE49-F238E27FC236}">
                <a16:creationId xmlns:a16="http://schemas.microsoft.com/office/drawing/2014/main" id="{291C885F-0B4A-5148-82C2-D50DBCCF5399}"/>
              </a:ext>
            </a:extLst>
          </p:cNvPr>
          <p:cNvPicPr>
            <a:picLocks noChangeAspect="1"/>
          </p:cNvPicPr>
          <p:nvPr/>
        </p:nvPicPr>
        <p:blipFill>
          <a:blip r:embed="rId2"/>
          <a:stretch>
            <a:fillRect/>
          </a:stretch>
        </p:blipFill>
        <p:spPr>
          <a:xfrm>
            <a:off x="2316843" y="2250810"/>
            <a:ext cx="7558314" cy="4083315"/>
          </a:xfrm>
          <a:prstGeom prst="rect">
            <a:avLst/>
          </a:prstGeom>
        </p:spPr>
      </p:pic>
    </p:spTree>
    <p:extLst>
      <p:ext uri="{BB962C8B-B14F-4D97-AF65-F5344CB8AC3E}">
        <p14:creationId xmlns:p14="http://schemas.microsoft.com/office/powerpoint/2010/main" val="2692372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EB08-5DBD-324E-A83B-0A5C5B5D4140}"/>
              </a:ext>
            </a:extLst>
          </p:cNvPr>
          <p:cNvSpPr>
            <a:spLocks noGrp="1"/>
          </p:cNvSpPr>
          <p:nvPr>
            <p:ph type="title"/>
          </p:nvPr>
        </p:nvSpPr>
        <p:spPr/>
        <p:txBody>
          <a:bodyPr/>
          <a:lstStyle/>
          <a:p>
            <a:r>
              <a:rPr lang="en-US" dirty="0"/>
              <a:t>Dropout</a:t>
            </a:r>
          </a:p>
        </p:txBody>
      </p:sp>
      <p:pic>
        <p:nvPicPr>
          <p:cNvPr id="6" name="Content Placeholder 5" descr="A close up of a map&#10;&#10;Description automatically generated">
            <a:extLst>
              <a:ext uri="{FF2B5EF4-FFF2-40B4-BE49-F238E27FC236}">
                <a16:creationId xmlns:a16="http://schemas.microsoft.com/office/drawing/2014/main" id="{6FB436C6-FBA4-974D-A4B3-83DE739CB5E0}"/>
              </a:ext>
            </a:extLst>
          </p:cNvPr>
          <p:cNvPicPr>
            <a:picLocks noGrp="1" noChangeAspect="1"/>
          </p:cNvPicPr>
          <p:nvPr>
            <p:ph idx="1"/>
          </p:nvPr>
        </p:nvPicPr>
        <p:blipFill>
          <a:blip r:embed="rId2"/>
          <a:stretch>
            <a:fillRect/>
          </a:stretch>
        </p:blipFill>
        <p:spPr>
          <a:xfrm>
            <a:off x="3099722" y="1847087"/>
            <a:ext cx="5992556" cy="4521429"/>
          </a:xfrm>
        </p:spPr>
      </p:pic>
      <p:sp>
        <p:nvSpPr>
          <p:cNvPr id="4" name="Slide Number Placeholder 3">
            <a:extLst>
              <a:ext uri="{FF2B5EF4-FFF2-40B4-BE49-F238E27FC236}">
                <a16:creationId xmlns:a16="http://schemas.microsoft.com/office/drawing/2014/main" id="{9638FBB2-1D00-DC4B-BEDF-0F4BA34FE5BF}"/>
              </a:ext>
            </a:extLst>
          </p:cNvPr>
          <p:cNvSpPr>
            <a:spLocks noGrp="1"/>
          </p:cNvSpPr>
          <p:nvPr>
            <p:ph type="sldNum" sz="quarter" idx="12"/>
          </p:nvPr>
        </p:nvSpPr>
        <p:spPr/>
        <p:txBody>
          <a:bodyPr/>
          <a:lstStyle/>
          <a:p>
            <a:fld id="{82BAABBF-CE1E-8A4C-92D8-393D0291D808}" type="slidenum">
              <a:rPr lang="en-US" smtClean="0"/>
              <a:t>166</a:t>
            </a:fld>
            <a:endParaRPr lang="en-US"/>
          </a:p>
        </p:txBody>
      </p:sp>
      <p:sp>
        <p:nvSpPr>
          <p:cNvPr id="7" name="TextBox 6">
            <a:extLst>
              <a:ext uri="{FF2B5EF4-FFF2-40B4-BE49-F238E27FC236}">
                <a16:creationId xmlns:a16="http://schemas.microsoft.com/office/drawing/2014/main" id="{C5CA0393-6749-B946-ACB3-1069304FF97E}"/>
              </a:ext>
            </a:extLst>
          </p:cNvPr>
          <p:cNvSpPr txBox="1"/>
          <p:nvPr/>
        </p:nvSpPr>
        <p:spPr>
          <a:xfrm>
            <a:off x="1068254" y="983807"/>
            <a:ext cx="1112374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Karla" charset="0"/>
                <a:ea typeface="Karla" charset="0"/>
                <a:cs typeface="Karla" charset="0"/>
              </a:rPr>
              <a:t>Widely used and highly effective</a:t>
            </a:r>
          </a:p>
          <a:p>
            <a:pPr marL="285750" indent="-285750">
              <a:buFont typeface="Arial" panose="020B0604020202020204" pitchFamily="34" charset="0"/>
              <a:buChar char="•"/>
            </a:pPr>
            <a:r>
              <a:rPr lang="en-US" sz="2400" dirty="0">
                <a:solidFill>
                  <a:schemeClr val="tx1">
                    <a:lumMod val="75000"/>
                    <a:lumOff val="25000"/>
                  </a:schemeClr>
                </a:solidFill>
                <a:latin typeface="Karla" charset="0"/>
                <a:ea typeface="Karla" charset="0"/>
                <a:cs typeface="Karla" charset="0"/>
              </a:rPr>
              <a:t>Proposed as an alternative to </a:t>
            </a:r>
            <a:r>
              <a:rPr lang="en-US" sz="2400" dirty="0" err="1">
                <a:solidFill>
                  <a:schemeClr val="tx1">
                    <a:lumMod val="75000"/>
                    <a:lumOff val="25000"/>
                  </a:schemeClr>
                </a:solidFill>
                <a:latin typeface="Karla" charset="0"/>
                <a:ea typeface="Karla" charset="0"/>
                <a:cs typeface="Karla" charset="0"/>
              </a:rPr>
              <a:t>ensembling</a:t>
            </a:r>
            <a:r>
              <a:rPr lang="en-US" sz="2400" dirty="0">
                <a:solidFill>
                  <a:schemeClr val="tx1">
                    <a:lumMod val="75000"/>
                    <a:lumOff val="25000"/>
                  </a:schemeClr>
                </a:solidFill>
                <a:latin typeface="Karla" charset="0"/>
                <a:ea typeface="Karla" charset="0"/>
                <a:cs typeface="Karla" charset="0"/>
              </a:rPr>
              <a:t>, which is too expensive for neural nets</a:t>
            </a:r>
          </a:p>
        </p:txBody>
      </p:sp>
      <p:sp>
        <p:nvSpPr>
          <p:cNvPr id="3" name="Rectangle 2"/>
          <p:cNvSpPr/>
          <p:nvPr/>
        </p:nvSpPr>
        <p:spPr>
          <a:xfrm>
            <a:off x="5711734" y="6368516"/>
            <a:ext cx="6130974" cy="369332"/>
          </a:xfrm>
          <a:prstGeom prst="rect">
            <a:avLst/>
          </a:prstGeom>
        </p:spPr>
        <p:txBody>
          <a:bodyPr wrap="none">
            <a:spAutoFit/>
          </a:bodyPr>
          <a:lstStyle/>
          <a:p>
            <a:r>
              <a:rPr lang="en-US" u="sng" dirty="0">
                <a:latin typeface="Slack-Lato" charset="0"/>
                <a:hlinkClick r:id="rId3"/>
              </a:rPr>
              <a:t>http://jmlr.org/papers/volume15/srivastava14a/srivastava14a.pdf</a:t>
            </a:r>
            <a:endParaRPr lang="en-US" dirty="0"/>
          </a:p>
        </p:txBody>
      </p:sp>
      <p:sp>
        <p:nvSpPr>
          <p:cNvPr id="5" name="Rectangle 4"/>
          <p:cNvSpPr/>
          <p:nvPr/>
        </p:nvSpPr>
        <p:spPr>
          <a:xfrm>
            <a:off x="9518754" y="4291024"/>
            <a:ext cx="2778656" cy="1754326"/>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Test error for different architectures with and without dropout. The networks have 2 to 4 hidden layers each with 1024 to 2048 units.</a:t>
            </a:r>
          </a:p>
        </p:txBody>
      </p:sp>
    </p:spTree>
    <p:extLst>
      <p:ext uri="{BB962C8B-B14F-4D97-AF65-F5344CB8AC3E}">
        <p14:creationId xmlns:p14="http://schemas.microsoft.com/office/powerpoint/2010/main" val="14005457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Stochastic GD</a:t>
            </a:r>
          </a:p>
        </p:txBody>
      </p:sp>
      <p:sp>
        <p:nvSpPr>
          <p:cNvPr id="3" name="Content Placeholder 2"/>
          <p:cNvSpPr>
            <a:spLocks noGrp="1"/>
          </p:cNvSpPr>
          <p:nvPr>
            <p:ph idx="1"/>
          </p:nvPr>
        </p:nvSpPr>
        <p:spPr>
          <a:xfrm>
            <a:off x="1199322" y="1166018"/>
            <a:ext cx="10507996" cy="4525963"/>
          </a:xfrm>
        </p:spPr>
        <p:txBody>
          <a:bodyPr/>
          <a:lstStyle/>
          <a:p>
            <a:pPr>
              <a:spcAft>
                <a:spcPts val="1200"/>
              </a:spcAft>
            </a:pPr>
            <a:r>
              <a:rPr lang="en-US" sz="2400" dirty="0"/>
              <a:t>For each new example/mini-batch:</a:t>
            </a:r>
          </a:p>
          <a:p>
            <a:pPr lvl="1">
              <a:spcAft>
                <a:spcPts val="1200"/>
              </a:spcAft>
              <a:buFont typeface="Arial" charset="0"/>
              <a:buChar char="•"/>
            </a:pPr>
            <a:r>
              <a:rPr lang="en-US" sz="2200" dirty="0"/>
              <a:t>Randomly </a:t>
            </a:r>
            <a:r>
              <a:rPr lang="en-US" sz="2200" dirty="0">
                <a:solidFill>
                  <a:srgbClr val="0000FF"/>
                </a:solidFill>
              </a:rPr>
              <a:t>sample</a:t>
            </a:r>
            <a:r>
              <a:rPr lang="en-US" sz="2200" dirty="0"/>
              <a:t> </a:t>
            </a:r>
            <a:r>
              <a:rPr lang="en-US" sz="2200" dirty="0">
                <a:solidFill>
                  <a:srgbClr val="0000FF"/>
                </a:solidFill>
              </a:rPr>
              <a:t>a binary mask </a:t>
            </a:r>
            <a:r>
              <a:rPr lang="en-US" sz="2200" i="1" dirty="0">
                <a:solidFill>
                  <a:srgbClr val="0000FF"/>
                </a:solidFill>
                <a:latin typeface="Times"/>
                <a:cs typeface="Times"/>
              </a:rPr>
              <a:t>μ</a:t>
            </a:r>
            <a:r>
              <a:rPr lang="en-US" sz="2200" dirty="0">
                <a:solidFill>
                  <a:srgbClr val="0000FF"/>
                </a:solidFill>
              </a:rPr>
              <a:t> </a:t>
            </a:r>
            <a:r>
              <a:rPr lang="en-US" sz="2200" dirty="0"/>
              <a:t>independently, where </a:t>
            </a:r>
            <a:r>
              <a:rPr lang="en-US" sz="2200" i="1" dirty="0" err="1">
                <a:latin typeface="Times"/>
                <a:cs typeface="Times"/>
              </a:rPr>
              <a:t>μ</a:t>
            </a:r>
            <a:r>
              <a:rPr lang="en-US" sz="2200" i="1" baseline="-25000" dirty="0" err="1">
                <a:latin typeface="Times"/>
                <a:cs typeface="Times"/>
              </a:rPr>
              <a:t>i</a:t>
            </a:r>
            <a:r>
              <a:rPr lang="en-US" sz="2200" dirty="0">
                <a:latin typeface="Times"/>
                <a:cs typeface="Times"/>
              </a:rPr>
              <a:t> </a:t>
            </a:r>
            <a:r>
              <a:rPr lang="en-US" sz="2200" dirty="0">
                <a:latin typeface="Calibri"/>
                <a:cs typeface="Calibri"/>
              </a:rPr>
              <a:t>indicates if</a:t>
            </a:r>
            <a:r>
              <a:rPr lang="en-US" sz="2200" dirty="0"/>
              <a:t> input/hidden node </a:t>
            </a:r>
            <a:r>
              <a:rPr lang="en-US" sz="2200" i="1" dirty="0" err="1">
                <a:latin typeface="Times"/>
                <a:cs typeface="Times"/>
              </a:rPr>
              <a:t>i</a:t>
            </a:r>
            <a:r>
              <a:rPr lang="en-US" sz="2200" dirty="0"/>
              <a:t> is included</a:t>
            </a:r>
            <a:endParaRPr lang="en-US" sz="2200" i="1" baseline="-25000" dirty="0">
              <a:latin typeface="Calibri"/>
              <a:cs typeface="Calibri"/>
            </a:endParaRPr>
          </a:p>
          <a:p>
            <a:pPr lvl="1">
              <a:spcAft>
                <a:spcPts val="1200"/>
              </a:spcAft>
              <a:buFont typeface="Arial" charset="0"/>
              <a:buChar char="•"/>
            </a:pPr>
            <a:r>
              <a:rPr lang="en-US" sz="2200" dirty="0">
                <a:solidFill>
                  <a:srgbClr val="0000FF"/>
                </a:solidFill>
              </a:rPr>
              <a:t>Multiply output of node </a:t>
            </a:r>
            <a:r>
              <a:rPr lang="en-US" sz="2200" i="1" dirty="0" err="1">
                <a:solidFill>
                  <a:srgbClr val="0000FF"/>
                </a:solidFill>
                <a:latin typeface="Times"/>
                <a:cs typeface="Times"/>
              </a:rPr>
              <a:t>i</a:t>
            </a:r>
            <a:r>
              <a:rPr lang="en-US" sz="2200" i="1" dirty="0">
                <a:solidFill>
                  <a:srgbClr val="0000FF"/>
                </a:solidFill>
              </a:rPr>
              <a:t> </a:t>
            </a:r>
            <a:r>
              <a:rPr lang="en-US" sz="2200" dirty="0">
                <a:solidFill>
                  <a:srgbClr val="0000FF"/>
                </a:solidFill>
              </a:rPr>
              <a:t>with </a:t>
            </a:r>
            <a:r>
              <a:rPr lang="en-US" sz="2200" i="1" dirty="0" err="1">
                <a:solidFill>
                  <a:srgbClr val="0000FF"/>
                </a:solidFill>
                <a:latin typeface="Times"/>
                <a:cs typeface="Times"/>
              </a:rPr>
              <a:t>μ</a:t>
            </a:r>
            <a:r>
              <a:rPr lang="en-US" sz="2200" i="1" baseline="-25000" dirty="0" err="1">
                <a:solidFill>
                  <a:srgbClr val="0000FF"/>
                </a:solidFill>
                <a:latin typeface="Times"/>
                <a:cs typeface="Times"/>
              </a:rPr>
              <a:t>i</a:t>
            </a:r>
            <a:r>
              <a:rPr lang="en-US" sz="2200" dirty="0"/>
              <a:t>, and perform gradient update</a:t>
            </a:r>
          </a:p>
          <a:p>
            <a:pPr>
              <a:spcAft>
                <a:spcPts val="1200"/>
              </a:spcAft>
            </a:pPr>
            <a:endParaRPr lang="en-US" sz="2400" dirty="0"/>
          </a:p>
          <a:p>
            <a:pPr>
              <a:spcAft>
                <a:spcPts val="1200"/>
              </a:spcAft>
            </a:pPr>
            <a:r>
              <a:rPr lang="en-US" sz="2400" dirty="0"/>
              <a:t>Typically, an input node is </a:t>
            </a:r>
            <a:r>
              <a:rPr lang="en-US" sz="2400" b="1" dirty="0">
                <a:solidFill>
                  <a:schemeClr val="accent2"/>
                </a:solidFill>
              </a:rPr>
              <a:t>included</a:t>
            </a:r>
            <a:r>
              <a:rPr lang="en-US" sz="2400" dirty="0"/>
              <a:t> with </a:t>
            </a:r>
            <a:r>
              <a:rPr lang="en-US" sz="2400" b="1" dirty="0" err="1">
                <a:solidFill>
                  <a:schemeClr val="accent3">
                    <a:lumMod val="75000"/>
                  </a:schemeClr>
                </a:solidFill>
              </a:rPr>
              <a:t>prob</a:t>
            </a:r>
            <a:r>
              <a:rPr lang="en-US" sz="2400" b="1" dirty="0">
                <a:solidFill>
                  <a:schemeClr val="accent3">
                    <a:lumMod val="75000"/>
                  </a:schemeClr>
                </a:solidFill>
              </a:rPr>
              <a:t>=0.8</a:t>
            </a:r>
            <a:r>
              <a:rPr lang="en-US" sz="2400" dirty="0"/>
              <a:t>, hidden node with </a:t>
            </a:r>
            <a:r>
              <a:rPr lang="en-US" sz="2400" b="1" dirty="0" err="1">
                <a:solidFill>
                  <a:schemeClr val="accent3">
                    <a:lumMod val="75000"/>
                  </a:schemeClr>
                </a:solidFill>
              </a:rPr>
              <a:t>prob</a:t>
            </a:r>
            <a:r>
              <a:rPr lang="en-US" sz="2400" b="1" dirty="0">
                <a:solidFill>
                  <a:schemeClr val="accent3">
                    <a:lumMod val="75000"/>
                  </a:schemeClr>
                </a:solidFill>
              </a:rPr>
              <a:t>=0.5.</a:t>
            </a:r>
          </a:p>
        </p:txBody>
      </p:sp>
      <p:sp>
        <p:nvSpPr>
          <p:cNvPr id="4" name="Slide Number Placeholder 3"/>
          <p:cNvSpPr>
            <a:spLocks noGrp="1"/>
          </p:cNvSpPr>
          <p:nvPr>
            <p:ph type="sldNum" sz="quarter" idx="12"/>
          </p:nvPr>
        </p:nvSpPr>
        <p:spPr/>
        <p:txBody>
          <a:bodyPr/>
          <a:lstStyle/>
          <a:p>
            <a:fld id="{82BAABBF-CE1E-8A4C-92D8-393D0291D808}" type="slidenum">
              <a:rPr lang="en-US" smtClean="0"/>
              <a:t>167</a:t>
            </a:fld>
            <a:endParaRPr lang="en-US"/>
          </a:p>
        </p:txBody>
      </p:sp>
    </p:spTree>
    <p:extLst>
      <p:ext uri="{BB962C8B-B14F-4D97-AF65-F5344CB8AC3E}">
        <p14:creationId xmlns:p14="http://schemas.microsoft.com/office/powerpoint/2010/main" val="335234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 Weight Scaling</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2400" dirty="0"/>
              <a:t>We can think of dropout as training many of sub-networks</a:t>
            </a:r>
          </a:p>
          <a:p>
            <a:pPr marL="342900" indent="-342900">
              <a:buFont typeface="Arial" panose="020B0604020202020204" pitchFamily="34" charset="0"/>
              <a:buChar char="•"/>
            </a:pPr>
            <a:r>
              <a:rPr lang="en-US" sz="2400" dirty="0"/>
              <a:t>At </a:t>
            </a:r>
            <a:r>
              <a:rPr lang="en-US" sz="2400" b="1" dirty="0"/>
              <a:t>test time</a:t>
            </a:r>
            <a:r>
              <a:rPr lang="en-US" sz="2400" dirty="0"/>
              <a:t>, we can “aggregate” over these sub-networks by </a:t>
            </a:r>
            <a:r>
              <a:rPr lang="en-US" sz="2400" b="1" dirty="0"/>
              <a:t>reducing connection weights in proportion to dropout probability, </a:t>
            </a:r>
            <a:r>
              <a:rPr lang="en-US" sz="2400" b="1" i="1" dirty="0"/>
              <a:t>p</a:t>
            </a:r>
            <a:endParaRPr lang="en-US" sz="2400" b="1" dirty="0"/>
          </a:p>
          <a:p>
            <a:endParaRPr lang="en-US" sz="2400" dirty="0"/>
          </a:p>
          <a:p>
            <a:endParaRPr lang="en-US" sz="2400" dirty="0"/>
          </a:p>
          <a:p>
            <a:endParaRPr lang="en-US" sz="2400" dirty="0"/>
          </a:p>
          <a:p>
            <a:endParaRPr lang="en-US" sz="2400" dirty="0"/>
          </a:p>
        </p:txBody>
      </p:sp>
      <p:sp>
        <p:nvSpPr>
          <p:cNvPr id="6" name="Slide Number Placeholder 5"/>
          <p:cNvSpPr>
            <a:spLocks noGrp="1"/>
          </p:cNvSpPr>
          <p:nvPr>
            <p:ph type="sldNum" sz="quarter" idx="12"/>
          </p:nvPr>
        </p:nvSpPr>
        <p:spPr/>
        <p:txBody>
          <a:bodyPr/>
          <a:lstStyle/>
          <a:p>
            <a:fld id="{82BAABBF-CE1E-8A4C-92D8-393D0291D808}" type="slidenum">
              <a:rPr lang="en-US" smtClean="0"/>
              <a:t>168</a:t>
            </a:fld>
            <a:endParaRPr lang="en-US"/>
          </a:p>
        </p:txBody>
      </p:sp>
      <p:pic>
        <p:nvPicPr>
          <p:cNvPr id="5" name="Picture 4" descr="A picture containing object, clock&#10;&#10;Description automatically generated">
            <a:extLst>
              <a:ext uri="{FF2B5EF4-FFF2-40B4-BE49-F238E27FC236}">
                <a16:creationId xmlns:a16="http://schemas.microsoft.com/office/drawing/2014/main" id="{A176E3BF-A357-184F-9EE8-28342119A380}"/>
              </a:ext>
            </a:extLst>
          </p:cNvPr>
          <p:cNvPicPr>
            <a:picLocks noChangeAspect="1"/>
          </p:cNvPicPr>
          <p:nvPr/>
        </p:nvPicPr>
        <p:blipFill>
          <a:blip r:embed="rId3"/>
          <a:stretch>
            <a:fillRect/>
          </a:stretch>
        </p:blipFill>
        <p:spPr>
          <a:xfrm>
            <a:off x="419303" y="2996378"/>
            <a:ext cx="11155231" cy="3043093"/>
          </a:xfrm>
          <a:prstGeom prst="rect">
            <a:avLst/>
          </a:prstGeom>
        </p:spPr>
      </p:pic>
      <p:sp>
        <p:nvSpPr>
          <p:cNvPr id="7" name="Frame 6">
            <a:extLst>
              <a:ext uri="{FF2B5EF4-FFF2-40B4-BE49-F238E27FC236}">
                <a16:creationId xmlns:a16="http://schemas.microsoft.com/office/drawing/2014/main" id="{F199FBD2-4549-3B4C-A8E4-FA42D6FD7F64}"/>
              </a:ext>
            </a:extLst>
          </p:cNvPr>
          <p:cNvSpPr/>
          <p:nvPr/>
        </p:nvSpPr>
        <p:spPr>
          <a:xfrm>
            <a:off x="2514600" y="5107521"/>
            <a:ext cx="468000" cy="468000"/>
          </a:xfrm>
          <a:prstGeom prst="fram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71A1499B-F7A9-EB45-BB99-2DBA3F299300}"/>
              </a:ext>
            </a:extLst>
          </p:cNvPr>
          <p:cNvSpPr/>
          <p:nvPr/>
        </p:nvSpPr>
        <p:spPr>
          <a:xfrm>
            <a:off x="4898572" y="4179396"/>
            <a:ext cx="468000" cy="396000"/>
          </a:xfrm>
          <a:prstGeom prst="fram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435BCAA1-AD53-1049-BF26-55771F35650B}"/>
              </a:ext>
            </a:extLst>
          </p:cNvPr>
          <p:cNvSpPr/>
          <p:nvPr/>
        </p:nvSpPr>
        <p:spPr>
          <a:xfrm>
            <a:off x="10343285" y="4179396"/>
            <a:ext cx="662171" cy="432000"/>
          </a:xfrm>
          <a:prstGeom prst="fram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DDB06403-143D-2E4F-99D2-B2312FFF228F}"/>
              </a:ext>
            </a:extLst>
          </p:cNvPr>
          <p:cNvCxnSpPr/>
          <p:nvPr/>
        </p:nvCxnSpPr>
        <p:spPr>
          <a:xfrm>
            <a:off x="3252866" y="5906125"/>
            <a:ext cx="101933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E62988DE-C537-314C-A1A4-E83A9F984CF0}"/>
              </a:ext>
            </a:extLst>
          </p:cNvPr>
          <p:cNvCxnSpPr>
            <a:cxnSpLocks/>
          </p:cNvCxnSpPr>
          <p:nvPr/>
        </p:nvCxnSpPr>
        <p:spPr>
          <a:xfrm>
            <a:off x="9011588" y="5938604"/>
            <a:ext cx="492176"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1588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5756" y="1278264"/>
            <a:ext cx="4880488" cy="4880488"/>
          </a:xfrm>
        </p:spPr>
      </p:pic>
    </p:spTree>
    <p:extLst>
      <p:ext uri="{BB962C8B-B14F-4D97-AF65-F5344CB8AC3E}">
        <p14:creationId xmlns:p14="http://schemas.microsoft.com/office/powerpoint/2010/main" val="518417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Nets Overfit More</a:t>
            </a:r>
          </a:p>
        </p:txBody>
      </p:sp>
      <p:pic>
        <p:nvPicPr>
          <p:cNvPr id="4" name="Picture 3"/>
          <p:cNvPicPr>
            <a:picLocks noChangeAspect="1"/>
          </p:cNvPicPr>
          <p:nvPr/>
        </p:nvPicPr>
        <p:blipFill>
          <a:blip r:embed="rId2"/>
          <a:stretch>
            <a:fillRect/>
          </a:stretch>
        </p:blipFill>
        <p:spPr>
          <a:xfrm>
            <a:off x="1524000" y="1377483"/>
            <a:ext cx="9144000" cy="4319558"/>
          </a:xfrm>
          <a:prstGeom prst="rect">
            <a:avLst/>
          </a:prstGeom>
        </p:spPr>
      </p:pic>
      <p:sp>
        <p:nvSpPr>
          <p:cNvPr id="5" name="Rectangle 4"/>
          <p:cNvSpPr/>
          <p:nvPr/>
        </p:nvSpPr>
        <p:spPr>
          <a:xfrm>
            <a:off x="1785791" y="5219447"/>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cxnSp>
        <p:nvCxnSpPr>
          <p:cNvPr id="6" name="Straight Arrow Connector 5">
            <a:extLst>
              <a:ext uri="{FF2B5EF4-FFF2-40B4-BE49-F238E27FC236}">
                <a16:creationId xmlns:a16="http://schemas.microsoft.com/office/drawing/2014/main" id="{57EAF362-A158-3541-B8A7-1C1EB253B709}"/>
              </a:ext>
            </a:extLst>
          </p:cNvPr>
          <p:cNvCxnSpPr>
            <a:cxnSpLocks/>
            <a:stCxn id="9" idx="0"/>
          </p:cNvCxnSpPr>
          <p:nvPr/>
        </p:nvCxnSpPr>
        <p:spPr>
          <a:xfrm flipH="1" flipV="1">
            <a:off x="3935003" y="3863085"/>
            <a:ext cx="5606294" cy="1942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76DC4DCA-6274-3C47-94E1-225E3D0A1CBA}"/>
              </a:ext>
            </a:extLst>
          </p:cNvPr>
          <p:cNvCxnSpPr>
            <a:cxnSpLocks/>
            <a:stCxn id="9" idx="0"/>
          </p:cNvCxnSpPr>
          <p:nvPr/>
        </p:nvCxnSpPr>
        <p:spPr>
          <a:xfrm flipH="1" flipV="1">
            <a:off x="6791219" y="3904181"/>
            <a:ext cx="2750078" cy="1901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22D30A7-6189-B540-B749-BD4AE5EC1F31}"/>
              </a:ext>
            </a:extLst>
          </p:cNvPr>
          <p:cNvSpPr txBox="1"/>
          <p:nvPr/>
        </p:nvSpPr>
        <p:spPr>
          <a:xfrm>
            <a:off x="7239886" y="5805303"/>
            <a:ext cx="4602822" cy="646331"/>
          </a:xfrm>
          <a:prstGeom prst="rect">
            <a:avLst/>
          </a:prstGeom>
          <a:noFill/>
        </p:spPr>
        <p:txBody>
          <a:bodyPr wrap="square" rtlCol="0">
            <a:spAutoFit/>
          </a:bodyPr>
          <a:lstStyle/>
          <a:p>
            <a:r>
              <a:rPr lang="en-US" dirty="0"/>
              <a:t>The 3-layer nets perform worse on the test set, even with similar number of total parameters.</a:t>
            </a:r>
          </a:p>
        </p:txBody>
      </p:sp>
      <p:cxnSp>
        <p:nvCxnSpPr>
          <p:cNvPr id="11" name="Straight Arrow Connector 10">
            <a:extLst>
              <a:ext uri="{FF2B5EF4-FFF2-40B4-BE49-F238E27FC236}">
                <a16:creationId xmlns:a16="http://schemas.microsoft.com/office/drawing/2014/main" id="{631FAFB2-9306-704D-9219-5C688B344FA8}"/>
              </a:ext>
            </a:extLst>
          </p:cNvPr>
          <p:cNvCxnSpPr>
            <a:cxnSpLocks/>
          </p:cNvCxnSpPr>
          <p:nvPr/>
        </p:nvCxnSpPr>
        <p:spPr>
          <a:xfrm flipV="1">
            <a:off x="2650703" y="3429001"/>
            <a:ext cx="267158" cy="2445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A4759A2F-D3F3-DD43-BFF9-24F34F693F41}"/>
              </a:ext>
            </a:extLst>
          </p:cNvPr>
          <p:cNvSpPr txBox="1"/>
          <p:nvPr/>
        </p:nvSpPr>
        <p:spPr>
          <a:xfrm>
            <a:off x="1135145" y="5805303"/>
            <a:ext cx="5280917" cy="646331"/>
          </a:xfrm>
          <a:prstGeom prst="rect">
            <a:avLst/>
          </a:prstGeom>
          <a:noFill/>
        </p:spPr>
        <p:txBody>
          <a:bodyPr wrap="square" rtlCol="0">
            <a:spAutoFit/>
          </a:bodyPr>
          <a:lstStyle/>
          <a:p>
            <a:r>
              <a:rPr lang="en-US" dirty="0"/>
              <a:t>The </a:t>
            </a:r>
            <a:r>
              <a:rPr lang="en-US" b="1" dirty="0"/>
              <a:t>11-layer net </a:t>
            </a:r>
            <a:r>
              <a:rPr lang="en-US" dirty="0"/>
              <a:t>generalizes better on the test set when controlling for number of parameters.</a:t>
            </a:r>
          </a:p>
        </p:txBody>
      </p:sp>
      <p:sp>
        <p:nvSpPr>
          <p:cNvPr id="29" name="TextBox 28">
            <a:extLst>
              <a:ext uri="{FF2B5EF4-FFF2-40B4-BE49-F238E27FC236}">
                <a16:creationId xmlns:a16="http://schemas.microsoft.com/office/drawing/2014/main" id="{93CCD08B-6314-554E-9926-F9F94DEAA48B}"/>
              </a:ext>
            </a:extLst>
          </p:cNvPr>
          <p:cNvSpPr txBox="1"/>
          <p:nvPr/>
        </p:nvSpPr>
        <p:spPr>
          <a:xfrm>
            <a:off x="3612915" y="898339"/>
            <a:ext cx="5606294" cy="369332"/>
          </a:xfrm>
          <a:prstGeom prst="rect">
            <a:avLst/>
          </a:prstGeom>
          <a:noFill/>
        </p:spPr>
        <p:txBody>
          <a:bodyPr wrap="square" rtlCol="0">
            <a:spAutoFit/>
          </a:bodyPr>
          <a:lstStyle/>
          <a:p>
            <a:r>
              <a:rPr lang="en-US" dirty="0"/>
              <a:t>Depth helps, and it’s not just because of more parameters</a:t>
            </a:r>
          </a:p>
        </p:txBody>
      </p:sp>
      <p:sp>
        <p:nvSpPr>
          <p:cNvPr id="30" name="TextBox 29">
            <a:extLst>
              <a:ext uri="{FF2B5EF4-FFF2-40B4-BE49-F238E27FC236}">
                <a16:creationId xmlns:a16="http://schemas.microsoft.com/office/drawing/2014/main" id="{CF3440EC-0F5B-4A46-9CC6-688FDE262C04}"/>
              </a:ext>
            </a:extLst>
          </p:cNvPr>
          <p:cNvSpPr txBox="1"/>
          <p:nvPr/>
        </p:nvSpPr>
        <p:spPr>
          <a:xfrm>
            <a:off x="10397448" y="1377483"/>
            <a:ext cx="1786110" cy="2031325"/>
          </a:xfrm>
          <a:prstGeom prst="rect">
            <a:avLst/>
          </a:prstGeom>
          <a:noFill/>
        </p:spPr>
        <p:txBody>
          <a:bodyPr wrap="square" rtlCol="0">
            <a:spAutoFit/>
          </a:bodyPr>
          <a:lstStyle/>
          <a:p>
            <a:r>
              <a:rPr lang="en-US" dirty="0"/>
              <a:t>Don’t worry about this word “convolutional”. It’s just a special type of neural network, often used for images.</a:t>
            </a:r>
          </a:p>
        </p:txBody>
      </p:sp>
    </p:spTree>
    <p:extLst>
      <p:ext uri="{BB962C8B-B14F-4D97-AF65-F5344CB8AC3E}">
        <p14:creationId xmlns:p14="http://schemas.microsoft.com/office/powerpoint/2010/main" val="20938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a:t>
            </a:r>
          </a:p>
        </p:txBody>
      </p:sp>
    </p:spTree>
    <p:extLst>
      <p:ext uri="{BB962C8B-B14F-4D97-AF65-F5344CB8AC3E}">
        <p14:creationId xmlns:p14="http://schemas.microsoft.com/office/powerpoint/2010/main" val="2011474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Tree-Based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How does </a:t>
                </a:r>
                <a:r>
                  <a:rPr lang="en-US" sz="2400" dirty="0" err="1"/>
                  <a:t>sklearn</a:t>
                </a:r>
                <a:r>
                  <a:rPr lang="en-US" sz="2400" dirty="0"/>
                  <a:t> determine </a:t>
                </a:r>
                <a:r>
                  <a:rPr lang="en-US" sz="2400" b="1" dirty="0"/>
                  <a:t>variable importance </a:t>
                </a:r>
                <a:r>
                  <a:rPr lang="en-US" sz="2400" dirty="0"/>
                  <a:t>(</a:t>
                </a:r>
                <a:r>
                  <a:rPr lang="en-US" sz="2400" dirty="0" err="1"/>
                  <a:t>feature_importance</a:t>
                </a:r>
                <a:r>
                  <a:rPr lang="en-US" sz="2400" dirty="0"/>
                  <a:t>) from a tree-based model?</a:t>
                </a:r>
              </a:p>
              <a:p>
                <a:pPr marL="342900" indent="-342900">
                  <a:spcAft>
                    <a:spcPts val="1800"/>
                  </a:spcAft>
                  <a:buFontTx/>
                  <a:buChar char="-"/>
                </a:pPr>
                <a:r>
                  <a:rPr lang="en-US" sz="2400" dirty="0"/>
                  <a:t>It determines the improvement in the loss function every time a predictor is involved in a split.</a:t>
                </a:r>
              </a:p>
              <a:p>
                <a:pPr marL="342900" indent="-342900">
                  <a:spcAft>
                    <a:spcPts val="1800"/>
                  </a:spcAft>
                  <a:buFontTx/>
                  <a:buChar char="-"/>
                </a:pPr>
                <a:r>
                  <a:rPr lang="en-US" sz="2400" dirty="0"/>
                  <a:t>More specifically, it calculate the total amount that the SSE (for regression) or Gini index (for classification) is improved (decreased) due to splits over a given predictor (averaged over all </a:t>
                </a:r>
                <a14:m>
                  <m:oMath xmlns:m="http://schemas.openxmlformats.org/officeDocument/2006/math">
                    <m:r>
                      <a:rPr lang="en-US" sz="2400" i="1">
                        <a:latin typeface="Cambria Math" charset="0"/>
                      </a:rPr>
                      <m:t>𝐵</m:t>
                    </m:r>
                  </m:oMath>
                </a14:m>
                <a:r>
                  <a:rPr lang="en-US" sz="2400" dirty="0"/>
                  <a:t> trees if a bagged/random forest method). </a:t>
                </a:r>
              </a:p>
              <a:p>
                <a:pPr>
                  <a:spcAft>
                    <a:spcPts val="1800"/>
                  </a:spcAft>
                </a:pPr>
                <a:r>
                  <a:rPr lang="en-US" sz="2400" dirty="0"/>
                  <a:t>How should variable importance compare across the various different tree models we’ve considered (trees, random forests/bagging, and boosting)?</a:t>
                </a:r>
              </a:p>
              <a:p>
                <a:pPr>
                  <a:spcAft>
                    <a:spcPts val="1800"/>
                  </a:spcAft>
                </a:pPr>
                <a:r>
                  <a:rPr lang="en-US" sz="2400" dirty="0"/>
                  <a:t>A picture is worth a thousand words…</a:t>
                </a:r>
              </a:p>
              <a:p>
                <a:pPr marL="342900" indent="-342900">
                  <a:spcAft>
                    <a:spcPts val="1800"/>
                  </a:spcAft>
                  <a:buFontTx/>
                  <a:buChar char="-"/>
                </a:pPr>
                <a:endParaRPr lang="en-US" sz="2400" dirty="0"/>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a:blip r:embed="rId2"/>
                <a:stretch>
                  <a:fillRect l="-860" t="-1493" r="-123" b="-496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221708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2014537"/>
            <a:ext cx="9552308" cy="4154973"/>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HW5 </a:t>
            </a:r>
            <a:r>
              <a:rPr lang="en-US" sz="2800" dirty="0">
                <a:latin typeface="Calibri" panose="020F0502020204030204" pitchFamily="34" charset="0"/>
                <a:cs typeface="Calibri" panose="020F0502020204030204" pitchFamily="34" charset="0"/>
              </a:rPr>
              <a:t>is due tomorrow (Tues) night at 11:59pm </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The </a:t>
            </a:r>
            <a:r>
              <a:rPr lang="en-US" sz="2800" b="1" dirty="0">
                <a:solidFill>
                  <a:schemeClr val="accent1">
                    <a:lumMod val="75000"/>
                  </a:schemeClr>
                </a:solidFill>
                <a:latin typeface="Calibri" panose="020F0502020204030204" pitchFamily="34" charset="0"/>
                <a:cs typeface="Calibri" panose="020F0502020204030204" pitchFamily="34" charset="0"/>
              </a:rPr>
              <a:t>Final Exam </a:t>
            </a:r>
            <a:r>
              <a:rPr lang="en-US" sz="2800" dirty="0">
                <a:latin typeface="Calibri" panose="020F0502020204030204" pitchFamily="34" charset="0"/>
                <a:cs typeface="Calibri" panose="020F0502020204030204" pitchFamily="34" charset="0"/>
              </a:rPr>
              <a:t>(individual work) will be posted tonight and is due Monday, Aug. 3.  It is cumulative and will be more open-ended. </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We will go through a case study in </a:t>
            </a:r>
            <a:r>
              <a:rPr lang="en-US" sz="2800" b="1" dirty="0">
                <a:solidFill>
                  <a:schemeClr val="accent1">
                    <a:lumMod val="75000"/>
                  </a:schemeClr>
                </a:solidFill>
                <a:latin typeface="Calibri" panose="020F0502020204030204" pitchFamily="34" charset="0"/>
                <a:cs typeface="Calibri" panose="020F0502020204030204" pitchFamily="34" charset="0"/>
              </a:rPr>
              <a:t>Wednesday’s lecture</a:t>
            </a:r>
            <a:r>
              <a:rPr lang="en-US" sz="2800" dirty="0">
                <a:latin typeface="Calibri" panose="020F0502020204030204" pitchFamily="34" charset="0"/>
                <a:cs typeface="Calibri" panose="020F0502020204030204" pitchFamily="34" charset="0"/>
              </a:rPr>
              <a:t>. </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Friday’s lab </a:t>
            </a:r>
            <a:r>
              <a:rPr lang="en-US" sz="2800" dirty="0">
                <a:latin typeface="Calibri" panose="020F0502020204030204" pitchFamily="34" charset="0"/>
                <a:cs typeface="Calibri" panose="020F0502020204030204" pitchFamily="34" charset="0"/>
              </a:rPr>
              <a:t>will go through a little bit more on neural networks, but will mostly be a general review: both conceptual and technical.</a:t>
            </a:r>
          </a:p>
          <a:p>
            <a:pPr marL="457189" indent="-457189">
              <a:spcAft>
                <a:spcPts val="500"/>
              </a:spcAft>
              <a:buFont typeface="Arial" charset="0"/>
              <a:buChar char="•"/>
            </a:pPr>
            <a:endParaRPr lang="en-US" sz="2800" dirty="0">
              <a:latin typeface="Calibri" panose="020F0502020204030204" pitchFamily="34" charset="0"/>
              <a:cs typeface="Calibri" panose="020F0502020204030204" pitchFamily="34" charset="0"/>
            </a:endParaRPr>
          </a:p>
          <a:p>
            <a:pPr marL="0" indent="0">
              <a:spcAft>
                <a:spcPts val="500"/>
              </a:spcAft>
              <a:buNone/>
            </a:pPr>
            <a:r>
              <a:rPr lang="en-US" sz="2800" dirty="0">
                <a:latin typeface="Calibri" panose="020F0502020204030204" pitchFamily="34" charset="0"/>
                <a:cs typeface="Calibri" panose="020F0502020204030204" pitchFamily="34" charset="0"/>
              </a:rPr>
              <a:t>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Variable Importance for trees, bags, and boosts</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Below are the variable importance plots for the top 10 predictors for each of a (</a:t>
            </a:r>
            <a:r>
              <a:rPr lang="en-US" dirty="0" err="1"/>
              <a:t>i</a:t>
            </a:r>
            <a:r>
              <a:rPr lang="en-US" dirty="0"/>
              <a:t>) decision tree with </a:t>
            </a:r>
            <a:r>
              <a:rPr lang="en-US" dirty="0" err="1"/>
              <a:t>maxdepth</a:t>
            </a:r>
            <a:r>
              <a:rPr lang="en-US" dirty="0"/>
              <a:t>=3, (ii) decision tree with </a:t>
            </a:r>
            <a:r>
              <a:rPr lang="en-US" dirty="0" err="1"/>
              <a:t>maxdepth</a:t>
            </a:r>
            <a:r>
              <a:rPr lang="en-US" dirty="0"/>
              <a:t>=10, (iii) a random forest, and (iv) an </a:t>
            </a:r>
            <a:r>
              <a:rPr lang="en-US" dirty="0" err="1"/>
              <a:t>adaboost</a:t>
            </a:r>
            <a:r>
              <a:rPr lang="en-US" dirty="0"/>
              <a:t> classifier.</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Compare them?  Are the differences surprising?</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20</a:t>
            </a:fld>
            <a:endParaRPr lang="en-US"/>
          </a:p>
        </p:txBody>
      </p:sp>
      <p:pic>
        <p:nvPicPr>
          <p:cNvPr id="5" name="Picture 4">
            <a:extLst>
              <a:ext uri="{FF2B5EF4-FFF2-40B4-BE49-F238E27FC236}">
                <a16:creationId xmlns:a16="http://schemas.microsoft.com/office/drawing/2014/main" id="{026EF754-DD25-084E-AC5A-2642BB062F67}"/>
              </a:ext>
            </a:extLst>
          </p:cNvPr>
          <p:cNvPicPr>
            <a:picLocks noChangeAspect="1"/>
          </p:cNvPicPr>
          <p:nvPr/>
        </p:nvPicPr>
        <p:blipFill>
          <a:blip r:embed="rId2"/>
          <a:stretch>
            <a:fillRect/>
          </a:stretch>
        </p:blipFill>
        <p:spPr>
          <a:xfrm>
            <a:off x="0" y="2466315"/>
            <a:ext cx="12192000" cy="3263515"/>
          </a:xfrm>
          <a:prstGeom prst="rect">
            <a:avLst/>
          </a:prstGeom>
        </p:spPr>
      </p:pic>
    </p:spTree>
    <p:extLst>
      <p:ext uri="{BB962C8B-B14F-4D97-AF65-F5344CB8AC3E}">
        <p14:creationId xmlns:p14="http://schemas.microsoft.com/office/powerpoint/2010/main" val="3591361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09F-E89F-184F-9204-0D4B9A621649}"/>
              </a:ext>
            </a:extLst>
          </p:cNvPr>
          <p:cNvSpPr>
            <a:spLocks noGrp="1"/>
          </p:cNvSpPr>
          <p:nvPr>
            <p:ph type="title"/>
          </p:nvPr>
        </p:nvSpPr>
        <p:spPr/>
        <p:txBody>
          <a:bodyPr/>
          <a:lstStyle/>
          <a:p>
            <a:r>
              <a:rPr lang="en-US" dirty="0"/>
              <a:t>Feature Importance in a Neural Network</a:t>
            </a:r>
          </a:p>
        </p:txBody>
      </p:sp>
      <p:sp>
        <p:nvSpPr>
          <p:cNvPr id="3" name="Content Placeholder 2">
            <a:extLst>
              <a:ext uri="{FF2B5EF4-FFF2-40B4-BE49-F238E27FC236}">
                <a16:creationId xmlns:a16="http://schemas.microsoft.com/office/drawing/2014/main" id="{85A4B390-853B-664F-B059-07FC939D926F}"/>
              </a:ext>
            </a:extLst>
          </p:cNvPr>
          <p:cNvSpPr>
            <a:spLocks noGrp="1"/>
          </p:cNvSpPr>
          <p:nvPr>
            <p:ph idx="1"/>
          </p:nvPr>
        </p:nvSpPr>
        <p:spPr>
          <a:xfrm>
            <a:off x="833415" y="1177758"/>
            <a:ext cx="10327008" cy="4866203"/>
          </a:xfrm>
        </p:spPr>
        <p:txBody>
          <a:bodyPr/>
          <a:lstStyle/>
          <a:p>
            <a:r>
              <a:rPr lang="en-US" dirty="0"/>
              <a:t>How can one measure feature importance in a Neural Network?</a:t>
            </a:r>
          </a:p>
          <a:p>
            <a:endParaRPr lang="en-US" dirty="0"/>
          </a:p>
          <a:p>
            <a:r>
              <a:rPr lang="en-US" dirty="0"/>
              <a:t>Its not so easy </a:t>
            </a:r>
            <a:r>
              <a:rPr lang="en-US" dirty="0">
                <a:sym typeface="Wingdings" pitchFamily="2" charset="2"/>
              </a:rPr>
              <a:t>.  What could potentially be done?</a:t>
            </a:r>
          </a:p>
          <a:p>
            <a:endParaRPr lang="en-US" dirty="0">
              <a:sym typeface="Wingdings" pitchFamily="2" charset="2"/>
            </a:endParaRPr>
          </a:p>
          <a:p>
            <a:r>
              <a:rPr lang="en-US" dirty="0">
                <a:sym typeface="Wingdings" pitchFamily="2" charset="2"/>
              </a:rPr>
              <a:t>We can calculate the predictions from a neural net, and then fit a decision tree model to the predicted values.</a:t>
            </a:r>
          </a:p>
          <a:p>
            <a:endParaRPr lang="en-US" dirty="0">
              <a:sym typeface="Wingdings" pitchFamily="2" charset="2"/>
            </a:endParaRPr>
          </a:p>
          <a:p>
            <a:r>
              <a:rPr lang="en-US" dirty="0">
                <a:sym typeface="Wingdings" pitchFamily="2" charset="2"/>
              </a:rPr>
              <a:t>What can go wrong with this approach?</a:t>
            </a:r>
            <a:endParaRPr lang="en-US" dirty="0"/>
          </a:p>
        </p:txBody>
      </p:sp>
      <p:sp>
        <p:nvSpPr>
          <p:cNvPr id="4" name="Slide Number Placeholder 3">
            <a:extLst>
              <a:ext uri="{FF2B5EF4-FFF2-40B4-BE49-F238E27FC236}">
                <a16:creationId xmlns:a16="http://schemas.microsoft.com/office/drawing/2014/main" id="{3EE239F6-E12D-B94F-8495-BD1ACBB44850}"/>
              </a:ext>
            </a:extLst>
          </p:cNvPr>
          <p:cNvSpPr>
            <a:spLocks noGrp="1"/>
          </p:cNvSpPr>
          <p:nvPr>
            <p:ph type="sldNum" sz="quarter" idx="12"/>
          </p:nvPr>
        </p:nvSpPr>
        <p:spPr/>
        <p:txBody>
          <a:bodyPr/>
          <a:lstStyle/>
          <a:p>
            <a:fld id="{82BAABBF-CE1E-8A4C-92D8-393D0291D808}" type="slidenum">
              <a:rPr lang="en-US" smtClean="0"/>
              <a:t>21</a:t>
            </a:fld>
            <a:endParaRPr lang="en-US"/>
          </a:p>
        </p:txBody>
      </p:sp>
    </p:spTree>
    <p:extLst>
      <p:ext uri="{BB962C8B-B14F-4D97-AF65-F5344CB8AC3E}">
        <p14:creationId xmlns:p14="http://schemas.microsoft.com/office/powerpoint/2010/main" val="1375404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Other Variable Importance Measures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What other approaches can be taken to measure variable importance?</a:t>
                </a:r>
              </a:p>
              <a:p>
                <a:endParaRPr lang="en-US" dirty="0"/>
              </a:p>
              <a:p>
                <a:pPr>
                  <a:spcAft>
                    <a:spcPts val="1200"/>
                  </a:spcAft>
                </a:pPr>
                <a:r>
                  <a:rPr lang="en-US" b="1" u="sng" dirty="0">
                    <a:latin typeface="Karla" charset="0"/>
                    <a:ea typeface="Karla" charset="0"/>
                    <a:cs typeface="Karla" charset="0"/>
                  </a:rPr>
                  <a:t>Alternative:</a:t>
                </a:r>
              </a:p>
              <a:p>
                <a:pPr marL="342900" indent="-342900">
                  <a:spcAft>
                    <a:spcPts val="1200"/>
                  </a:spcAft>
                  <a:buFont typeface="Arial" charset="0"/>
                  <a:buChar char="•"/>
                </a:pPr>
                <a:r>
                  <a:rPr lang="en-US" dirty="0">
                    <a:latin typeface="Karla" charset="0"/>
                    <a:ea typeface="Karla" charset="0"/>
                    <a:cs typeface="Karla" charset="0"/>
                  </a:rPr>
                  <a:t>Record the prediction accuracy on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for each tree. </a:t>
                </a:r>
              </a:p>
              <a:p>
                <a:pPr marL="342900" indent="-342900">
                  <a:spcAft>
                    <a:spcPts val="1200"/>
                  </a:spcAft>
                  <a:buFont typeface="Arial" charset="0"/>
                  <a:buChar char="•"/>
                </a:pPr>
                <a:r>
                  <a:rPr lang="en-US" dirty="0">
                    <a:latin typeface="Karla" charset="0"/>
                    <a:ea typeface="Karla" charset="0"/>
                    <a:cs typeface="Karla" charset="0"/>
                  </a:rPr>
                  <a:t>Randomly permute the data for column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in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then record the accuracy again. </a:t>
                </a:r>
              </a:p>
              <a:p>
                <a:pPr marL="342900" indent="-342900">
                  <a:spcAft>
                    <a:spcPts val="1200"/>
                  </a:spcAft>
                  <a:buFont typeface="Arial" charset="0"/>
                  <a:buChar char="•"/>
                </a:pPr>
                <a:r>
                  <a:rPr lang="en-US"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 in the random forest. </a:t>
                </a:r>
              </a:p>
              <a:p>
                <a:pPr marL="342900" indent="-342900">
                  <a:spcAft>
                    <a:spcPts val="1200"/>
                  </a:spcAft>
                  <a:buFont typeface="Arial" charset="0"/>
                  <a:buChar char="•"/>
                </a:pPr>
                <a:endParaRPr lang="en-US" dirty="0">
                  <a:latin typeface="Karla" charset="0"/>
                  <a:ea typeface="Karla" charset="0"/>
                  <a:cs typeface="Karla" charset="0"/>
                </a:endParaRPr>
              </a:p>
              <a:p>
                <a:endParaRPr lang="en-US" dirty="0"/>
              </a:p>
            </p:txBody>
          </p:sp>
        </mc:Choice>
        <mc:Fallback>
          <p:sp>
            <p:nvSpPr>
              <p:cNvPr id="3" name="Content Placeholder 2">
                <a:extLst>
                  <a:ext uri="{FF2B5EF4-FFF2-40B4-BE49-F238E27FC236}">
                    <a16:creationId xmlns:a16="http://schemas.microsoft.com/office/drawing/2014/main" id="{495B549F-CA5C-9C40-A783-EB5D78762AE9}"/>
                  </a:ext>
                </a:extLst>
              </p:cNvPr>
              <p:cNvSpPr>
                <a:spLocks noGrp="1" noRot="1" noChangeAspect="1" noMove="1" noResize="1" noEditPoints="1" noAdjustHandles="1" noChangeArrowheads="1" noChangeShapeType="1" noTextEdit="1"/>
              </p:cNvSpPr>
              <p:nvPr>
                <p:ph idx="1"/>
              </p:nvPr>
            </p:nvSpPr>
            <p:spPr>
              <a:xfrm>
                <a:off x="1022986" y="949750"/>
                <a:ext cx="10327008" cy="5451050"/>
              </a:xfrm>
              <a:blipFill>
                <a:blip r:embed="rId2"/>
                <a:stretch>
                  <a:fillRect l="-1229" t="-11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22</a:t>
            </a:fld>
            <a:endParaRPr lang="en-US"/>
          </a:p>
        </p:txBody>
      </p:sp>
    </p:spTree>
    <p:extLst>
      <p:ext uri="{BB962C8B-B14F-4D97-AF65-F5344CB8AC3E}">
        <p14:creationId xmlns:p14="http://schemas.microsoft.com/office/powerpoint/2010/main" val="3073063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sz="2400" dirty="0"/>
              <a:t>This idea of re-permuting a variable and refitting a model to see how much more poorly it performs is called </a:t>
            </a:r>
            <a:r>
              <a:rPr lang="en-US" sz="2400" b="1" dirty="0"/>
              <a:t>permutation feature importance.</a:t>
            </a:r>
          </a:p>
          <a:p>
            <a:endParaRPr lang="en-US" sz="2400" b="1" dirty="0"/>
          </a:p>
          <a:p>
            <a:r>
              <a:rPr lang="en-US" sz="2400" dirty="0"/>
              <a:t>It is sometimes preferred to the standard feature importance, why?</a:t>
            </a:r>
          </a:p>
          <a:p>
            <a:endParaRPr lang="en-US" sz="2400" dirty="0"/>
          </a:p>
          <a:p>
            <a:r>
              <a:rPr lang="en-US" sz="2400" dirty="0"/>
              <a:t>When two features are correlated and one of the features is permuted, the model will still have access to the feature through its correlated feature.</a:t>
            </a:r>
          </a:p>
          <a:p>
            <a:endParaRPr lang="en-US" sz="2400" dirty="0"/>
          </a:p>
          <a:p>
            <a:r>
              <a:rPr lang="en-US" sz="2400" dirty="0"/>
              <a:t>What is the one glaring disadvantage to this?</a:t>
            </a:r>
          </a:p>
          <a:p>
            <a:endParaRPr lang="en-US" sz="2400" dirty="0"/>
          </a:p>
          <a:p>
            <a:r>
              <a:rPr lang="en-US" sz="2400" dirty="0"/>
              <a:t>Computational time, and things may not ‘add up’.</a:t>
            </a:r>
          </a:p>
          <a:p>
            <a:endParaRPr lang="en-US" sz="2400" dirty="0"/>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23</a:t>
            </a:fld>
            <a:endParaRPr lang="en-US"/>
          </a:p>
        </p:txBody>
      </p:sp>
    </p:spTree>
    <p:extLst>
      <p:ext uri="{BB962C8B-B14F-4D97-AF65-F5344CB8AC3E}">
        <p14:creationId xmlns:p14="http://schemas.microsoft.com/office/powerpoint/2010/main" val="1251451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in </a:t>
            </a:r>
            <a:r>
              <a:rPr lang="en-US" dirty="0" err="1"/>
              <a:t>sklearn</a:t>
            </a:r>
            <a:endParaRPr lang="en-US" dirty="0"/>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To perform permutation variable importance in </a:t>
            </a:r>
            <a:r>
              <a:rPr lang="en-US" dirty="0" err="1"/>
              <a:t>sklearn</a:t>
            </a:r>
            <a:r>
              <a:rPr lang="en-US" dirty="0"/>
              <a:t> (or </a:t>
            </a:r>
            <a:r>
              <a:rPr lang="en-US" dirty="0" err="1"/>
              <a:t>keras</a:t>
            </a:r>
            <a:r>
              <a:rPr lang="en-US" dirty="0"/>
              <a:t>), one can use the ELI5 library:</a:t>
            </a:r>
          </a:p>
          <a:p>
            <a:r>
              <a:rPr lang="en-US" dirty="0">
                <a:hlinkClick r:id="rId3"/>
              </a:rPr>
              <a:t>https://eli5.readthedocs.io/en/latest/index.html</a:t>
            </a:r>
            <a:endParaRPr lang="en-US" dirty="0"/>
          </a:p>
          <a:p>
            <a:endParaRPr lang="en-US" dirty="0"/>
          </a:p>
          <a:p>
            <a:r>
              <a:rPr lang="en-US" dirty="0"/>
              <a:t>This is easy to do with </a:t>
            </a:r>
            <a:r>
              <a:rPr lang="en-US" dirty="0" err="1"/>
              <a:t>sklearn</a:t>
            </a:r>
            <a:r>
              <a:rPr lang="en-US" dirty="0"/>
              <a:t> models, but not easy to do with </a:t>
            </a:r>
            <a:r>
              <a:rPr lang="en-US" dirty="0" err="1"/>
              <a:t>tensorflow</a:t>
            </a:r>
            <a:r>
              <a:rPr lang="en-US" dirty="0"/>
              <a:t> (but it can be done).</a:t>
            </a:r>
          </a:p>
          <a:p>
            <a:endParaRPr lang="en-US" dirty="0"/>
          </a:p>
          <a:p>
            <a:r>
              <a:rPr lang="en-US" dirty="0"/>
              <a:t>An example is worth a thousand words:</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24</a:t>
            </a:fld>
            <a:endParaRPr lang="en-US"/>
          </a:p>
        </p:txBody>
      </p:sp>
    </p:spTree>
    <p:extLst>
      <p:ext uri="{BB962C8B-B14F-4D97-AF65-F5344CB8AC3E}">
        <p14:creationId xmlns:p14="http://schemas.microsoft.com/office/powerpoint/2010/main" val="203042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Example</a:t>
            </a:r>
          </a:p>
        </p:txBody>
      </p:sp>
      <p:pic>
        <p:nvPicPr>
          <p:cNvPr id="5" name="Content Placeholder 4">
            <a:extLst>
              <a:ext uri="{FF2B5EF4-FFF2-40B4-BE49-F238E27FC236}">
                <a16:creationId xmlns:a16="http://schemas.microsoft.com/office/drawing/2014/main" id="{C140718A-CDC4-EA42-977C-DF0A116B9300}"/>
              </a:ext>
            </a:extLst>
          </p:cNvPr>
          <p:cNvPicPr>
            <a:picLocks noGrp="1" noChangeAspect="1"/>
          </p:cNvPicPr>
          <p:nvPr>
            <p:ph idx="1"/>
          </p:nvPr>
        </p:nvPicPr>
        <p:blipFill>
          <a:blip r:embed="rId2"/>
          <a:stretch>
            <a:fillRect/>
          </a:stretch>
        </p:blipFill>
        <p:spPr>
          <a:xfrm>
            <a:off x="1299288" y="949325"/>
            <a:ext cx="9774399" cy="5451475"/>
          </a:xfrm>
          <a:prstGeom prst="rect">
            <a:avLst/>
          </a:prstGeom>
        </p:spPr>
      </p:pic>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25</a:t>
            </a:fld>
            <a:endParaRPr lang="en-US"/>
          </a:p>
        </p:txBody>
      </p:sp>
      <p:pic>
        <p:nvPicPr>
          <p:cNvPr id="6" name="Picture 5">
            <a:extLst>
              <a:ext uri="{FF2B5EF4-FFF2-40B4-BE49-F238E27FC236}">
                <a16:creationId xmlns:a16="http://schemas.microsoft.com/office/drawing/2014/main" id="{537D71FC-2F3D-4F44-8776-98CD8416B147}"/>
              </a:ext>
            </a:extLst>
          </p:cNvPr>
          <p:cNvPicPr>
            <a:picLocks noChangeAspect="1"/>
          </p:cNvPicPr>
          <p:nvPr/>
        </p:nvPicPr>
        <p:blipFill>
          <a:blip r:embed="rId3"/>
          <a:stretch>
            <a:fillRect/>
          </a:stretch>
        </p:blipFill>
        <p:spPr>
          <a:xfrm>
            <a:off x="8106275" y="3541853"/>
            <a:ext cx="2786437" cy="2858947"/>
          </a:xfrm>
          <a:prstGeom prst="rect">
            <a:avLst/>
          </a:prstGeom>
        </p:spPr>
      </p:pic>
    </p:spTree>
    <p:extLst>
      <p:ext uri="{BB962C8B-B14F-4D97-AF65-F5344CB8AC3E}">
        <p14:creationId xmlns:p14="http://schemas.microsoft.com/office/powerpoint/2010/main" val="380631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Variable Importance</a:t>
            </a:r>
          </a:p>
        </p:txBody>
      </p:sp>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dirty="0">
                <a:latin typeface="Karla" charset="0"/>
                <a:ea typeface="Karla" charset="0"/>
                <a:cs typeface="Karla" charset="0"/>
              </a:rPr>
              <a:t>Variable Importance is great!  It tells you what features are important in shaping the model. </a:t>
            </a:r>
          </a:p>
          <a:p>
            <a:pPr>
              <a:spcAft>
                <a:spcPts val="1200"/>
              </a:spcAft>
            </a:pPr>
            <a:r>
              <a:rPr lang="en-US" sz="2400" dirty="0">
                <a:latin typeface="Karla" charset="0"/>
                <a:ea typeface="Karla" charset="0"/>
                <a:cs typeface="Karla" charset="0"/>
              </a:rPr>
              <a:t>But what is missing?</a:t>
            </a:r>
          </a:p>
          <a:p>
            <a:pPr marL="342900" indent="-342900">
              <a:spcAft>
                <a:spcPts val="1200"/>
              </a:spcAft>
              <a:buFont typeface="Arial" charset="0"/>
              <a:buChar char="•"/>
            </a:pPr>
            <a:r>
              <a:rPr lang="en-US" sz="2400" dirty="0">
                <a:latin typeface="Karla" charset="0"/>
                <a:ea typeface="Karla" charset="0"/>
                <a:cs typeface="Karla" charset="0"/>
              </a:rPr>
              <a:t>It does not give any measure for how the predictors are related to the response (positive, negative, quasi-linear, curved, interactions, etc.).</a:t>
            </a:r>
          </a:p>
          <a:p>
            <a:pPr marL="342900" indent="-342900">
              <a:spcAft>
                <a:spcPts val="1200"/>
              </a:spcAft>
              <a:buFont typeface="Arial" charset="0"/>
              <a:buChar char="•"/>
            </a:pPr>
            <a:r>
              <a:rPr lang="en-US" sz="2400" dirty="0">
                <a:latin typeface="Karla" charset="0"/>
                <a:ea typeface="Karla" charset="0"/>
                <a:cs typeface="Karla" charset="0"/>
              </a:rPr>
              <a:t>This is where the parametric model wins out!  Inference and interpretations are much easier and the whole point in these models.</a:t>
            </a:r>
          </a:p>
          <a:p>
            <a:pPr>
              <a:spcAft>
                <a:spcPts val="1200"/>
              </a:spcAft>
            </a:pPr>
            <a:r>
              <a:rPr lang="en-US" sz="2400" dirty="0">
                <a:latin typeface="Karla" charset="0"/>
                <a:ea typeface="Karla" charset="0"/>
                <a:cs typeface="Karla" charset="0"/>
              </a:rPr>
              <a:t>What can we do to measure these relationships in a machine learning or non-parametric model?  Think: what did we do with </a:t>
            </a:r>
            <a:r>
              <a:rPr lang="en-US" sz="2400" i="1" dirty="0">
                <a:latin typeface="Karla" charset="0"/>
                <a:ea typeface="Karla" charset="0"/>
                <a:cs typeface="Karla" charset="0"/>
              </a:rPr>
              <a:t>k</a:t>
            </a:r>
            <a:r>
              <a:rPr lang="en-US" sz="2400" dirty="0">
                <a:latin typeface="Karla" charset="0"/>
                <a:ea typeface="Karla" charset="0"/>
                <a:cs typeface="Karla" charset="0"/>
              </a:rPr>
              <a:t>-NN?</a:t>
            </a:r>
          </a:p>
          <a:p>
            <a:pPr>
              <a:spcAft>
                <a:spcPts val="1200"/>
              </a:spcAft>
            </a:pPr>
            <a:r>
              <a:rPr lang="en-US" sz="2400" dirty="0">
                <a:latin typeface="Karla" charset="0"/>
                <a:ea typeface="Karla" charset="0"/>
                <a:cs typeface="Karla" charset="0"/>
              </a:rPr>
              <a:t>What needs to be done algorithmically to put this in practice?</a:t>
            </a:r>
          </a:p>
        </p:txBody>
      </p:sp>
      <p:sp>
        <p:nvSpPr>
          <p:cNvPr id="4" name="Slide Number Placeholder 3"/>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13997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91F1-96F9-1043-86C1-1F0CA817A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789CD9-0877-FE41-9807-768171565C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BB6B6E-A6BB-9F45-9756-DF043F61A9AA}"/>
              </a:ext>
            </a:extLst>
          </p:cNvPr>
          <p:cNvSpPr>
            <a:spLocks noGrp="1"/>
          </p:cNvSpPr>
          <p:nvPr>
            <p:ph type="sldNum" sz="quarter" idx="12"/>
          </p:nvPr>
        </p:nvSpPr>
        <p:spPr/>
        <p:txBody>
          <a:bodyPr/>
          <a:lstStyle/>
          <a:p>
            <a:fld id="{82BAABBF-CE1E-8A4C-92D8-393D0291D808}" type="slidenum">
              <a:rPr lang="en-US" smtClean="0"/>
              <a:t>27</a:t>
            </a:fld>
            <a:endParaRPr lang="en-US"/>
          </a:p>
        </p:txBody>
      </p:sp>
      <p:pic>
        <p:nvPicPr>
          <p:cNvPr id="6" name="Picture 5">
            <a:extLst>
              <a:ext uri="{FF2B5EF4-FFF2-40B4-BE49-F238E27FC236}">
                <a16:creationId xmlns:a16="http://schemas.microsoft.com/office/drawing/2014/main" id="{46496F8E-AF7D-9E49-90C0-3C32D95F7168}"/>
              </a:ext>
            </a:extLst>
          </p:cNvPr>
          <p:cNvPicPr>
            <a:picLocks noChangeAspect="1"/>
          </p:cNvPicPr>
          <p:nvPr/>
        </p:nvPicPr>
        <p:blipFill>
          <a:blip r:embed="rId2"/>
          <a:stretch>
            <a:fillRect/>
          </a:stretch>
        </p:blipFill>
        <p:spPr>
          <a:xfrm>
            <a:off x="2588067" y="1069930"/>
            <a:ext cx="6555933" cy="5244746"/>
          </a:xfrm>
          <a:prstGeom prst="rect">
            <a:avLst/>
          </a:prstGeom>
        </p:spPr>
      </p:pic>
    </p:spTree>
    <p:extLst>
      <p:ext uri="{BB962C8B-B14F-4D97-AF65-F5344CB8AC3E}">
        <p14:creationId xmlns:p14="http://schemas.microsoft.com/office/powerpoint/2010/main" val="334975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through Predictions</a:t>
            </a:r>
          </a:p>
        </p:txBody>
      </p:sp>
    </p:spTree>
    <p:extLst>
      <p:ext uri="{BB962C8B-B14F-4D97-AF65-F5344CB8AC3E}">
        <p14:creationId xmlns:p14="http://schemas.microsoft.com/office/powerpoint/2010/main" val="3167309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Parametric vs. Nonparametric models</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In a machine learning model (like ensemble methods and neural networks), the association between predictors and the response are not measured directly as these models are ‘black box’ models:</a:t>
            </a:r>
          </a:p>
          <a:p>
            <a:endParaRPr lang="en-US" dirty="0"/>
          </a:p>
          <a:p>
            <a:r>
              <a:rPr lang="en-US" sz="2400" dirty="0"/>
              <a:t>Inputs (</a:t>
            </a:r>
            <a:r>
              <a:rPr lang="en-US" sz="2400" i="1" dirty="0"/>
              <a:t>X</a:t>
            </a:r>
            <a:r>
              <a:rPr lang="en-US" sz="2400" dirty="0"/>
              <a:t>, predictors).  →   black box (NN, </a:t>
            </a:r>
            <a:r>
              <a:rPr lang="en-US" sz="2400" dirty="0" err="1"/>
              <a:t>sklearn</a:t>
            </a:r>
            <a:r>
              <a:rPr lang="en-US" sz="2400" dirty="0"/>
              <a:t>, etc.)   →   Outputs (</a:t>
            </a:r>
            <a:r>
              <a:rPr lang="en-US" sz="2400" i="1" dirty="0"/>
              <a:t>Y</a:t>
            </a:r>
            <a:r>
              <a:rPr lang="en-US" sz="2400" dirty="0"/>
              <a:t>, response)</a:t>
            </a:r>
          </a:p>
          <a:p>
            <a:endParaRPr lang="en-US" dirty="0"/>
          </a:p>
          <a:p>
            <a:r>
              <a:rPr lang="en-US" dirty="0"/>
              <a:t>What if we care about how the predictors relate to the response?  This is where we need to figure out what the black box is doing to transform the inputs into the outputs.</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29</a:t>
            </a:fld>
            <a:endParaRPr lang="en-US"/>
          </a:p>
        </p:txBody>
      </p:sp>
    </p:spTree>
    <p:extLst>
      <p:ext uri="{BB962C8B-B14F-4D97-AF65-F5344CB8AC3E}">
        <p14:creationId xmlns:p14="http://schemas.microsoft.com/office/powerpoint/2010/main" val="234662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1197402"/>
            <a:ext cx="10327008" cy="4989802"/>
          </a:xfrm>
        </p:spPr>
        <p:txBody>
          <a:bodyPr/>
          <a:lstStyle/>
          <a:p>
            <a:pPr marL="457200" indent="-457200">
              <a:lnSpc>
                <a:spcPct val="150000"/>
              </a:lnSpc>
              <a:spcBef>
                <a:spcPts val="600"/>
              </a:spcBef>
              <a:buFont typeface="Arial" charset="0"/>
              <a:buChar char="•"/>
            </a:pPr>
            <a:r>
              <a:rPr lang="en-US" dirty="0"/>
              <a:t>Brief Review of Neural Networks</a:t>
            </a:r>
          </a:p>
          <a:p>
            <a:pPr marL="457200" indent="-457200">
              <a:lnSpc>
                <a:spcPct val="150000"/>
              </a:lnSpc>
              <a:spcBef>
                <a:spcPts val="600"/>
              </a:spcBef>
              <a:buFont typeface="Arial" charset="0"/>
              <a:buChar char="•"/>
            </a:pPr>
            <a:r>
              <a:rPr lang="en-US" dirty="0"/>
              <a:t>NN Design choices </a:t>
            </a:r>
          </a:p>
          <a:p>
            <a:pPr marL="457200" indent="-457200">
              <a:lnSpc>
                <a:spcPct val="150000"/>
              </a:lnSpc>
              <a:spcBef>
                <a:spcPts val="600"/>
              </a:spcBef>
              <a:buFont typeface="Arial" charset="0"/>
              <a:buChar char="•"/>
            </a:pPr>
            <a:r>
              <a:rPr lang="en-US" dirty="0"/>
              <a:t>Visualizing the Black Box</a:t>
            </a:r>
          </a:p>
          <a:p>
            <a:pPr marL="457200" indent="-457200">
              <a:lnSpc>
                <a:spcPct val="150000"/>
              </a:lnSpc>
              <a:spcBef>
                <a:spcPts val="600"/>
              </a:spcBef>
              <a:buFont typeface="Arial" charset="0"/>
              <a:buChar char="•"/>
            </a:pPr>
            <a:r>
              <a:rPr lang="en-US" dirty="0"/>
              <a:t>Back Propagation</a:t>
            </a:r>
          </a:p>
          <a:p>
            <a:pPr marL="457200" indent="-457200">
              <a:lnSpc>
                <a:spcPct val="150000"/>
              </a:lnSpc>
              <a:spcBef>
                <a:spcPts val="600"/>
              </a:spcBef>
              <a:buFont typeface="Arial" charset="0"/>
              <a:buChar char="•"/>
            </a:pPr>
            <a:r>
              <a:rPr lang="en-US" i="1" dirty="0"/>
              <a:t>Optimization </a:t>
            </a:r>
            <a:r>
              <a:rPr lang="en-US" dirty="0"/>
              <a:t>(not covered)</a:t>
            </a:r>
          </a:p>
          <a:p>
            <a:pPr marL="457200" indent="-457200">
              <a:lnSpc>
                <a:spcPct val="150000"/>
              </a:lnSpc>
              <a:spcBef>
                <a:spcPts val="600"/>
              </a:spcBef>
              <a:buFont typeface="Arial" charset="0"/>
              <a:buChar char="•"/>
            </a:pPr>
            <a:r>
              <a:rPr lang="en-US" i="1" dirty="0"/>
              <a:t>Regularization in NN </a:t>
            </a:r>
            <a:r>
              <a:rPr lang="en-US" dirty="0"/>
              <a:t>(not covered)</a:t>
            </a:r>
          </a:p>
          <a:p>
            <a:pPr marL="457200" indent="-457200">
              <a:lnSpc>
                <a:spcPct val="150000"/>
              </a:lnSpc>
              <a:spcBef>
                <a:spcPts val="600"/>
              </a:spcBef>
              <a:buFont typeface="Arial" charset="0"/>
              <a:buChar char="•"/>
            </a:pPr>
            <a:endParaRPr lang="en-US" i="1"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a:lnSpc>
                <a:spcPct val="150000"/>
              </a:lnSpc>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431701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Simplest Approach: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xmlns="">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Use predict (or better yet, </a:t>
                </a:r>
                <a:r>
                  <a:rPr lang="en-US" dirty="0" err="1"/>
                  <a:t>predict_proba</a:t>
                </a:r>
                <a:r>
                  <a:rPr lang="en-US" dirty="0"/>
                  <a:t>) to plot the observed predicted values vs. the observed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endParaRPr lang="en-US" dirty="0"/>
              </a:p>
              <a:p>
                <a:r>
                  <a:rPr lang="en-US" dirty="0"/>
                  <a:t>What is a problem with this approach how can we fix it?</a:t>
                </a:r>
              </a:p>
              <a:p>
                <a:endParaRPr lang="en-US" dirty="0"/>
              </a:p>
              <a:p>
                <a:r>
                  <a:rPr lang="en-US" dirty="0"/>
                  <a:t>The fix is not so easy.  We cannot just fit a logistic regression model so easily to the predicted probabilities.  Why not?</a:t>
                </a:r>
              </a:p>
              <a:p>
                <a:endParaRPr lang="en-US" dirty="0"/>
              </a:p>
              <a:p>
                <a:r>
                  <a:rPr lang="en-US" dirty="0"/>
                  <a:t>An example is worth a thousand words…</a:t>
                </a:r>
              </a:p>
            </p:txBody>
          </p:sp>
        </mc:Choice>
        <mc:Fallback xmlns="">
          <p:sp>
            <p:nvSpPr>
              <p:cNvPr id="3" name="Content Placeholder 2">
                <a:extLst>
                  <a:ext uri="{FF2B5EF4-FFF2-40B4-BE49-F238E27FC236}">
                    <a16:creationId xmlns:a16="http://schemas.microsoft.com/office/drawing/2014/main" id="{706C3742-EBA2-E94D-B891-918AE6051989}"/>
                  </a:ext>
                </a:extLst>
              </p:cNvPr>
              <p:cNvSpPr>
                <a:spLocks noGrp="1" noRot="1" noChangeAspect="1" noMove="1" noResize="1" noEditPoints="1" noAdjustHandles="1" noChangeArrowheads="1" noChangeShapeType="1" noTextEdit="1"/>
              </p:cNvSpPr>
              <p:nvPr>
                <p:ph idx="1"/>
              </p:nvPr>
            </p:nvSpPr>
            <p:spPr>
              <a:xfrm>
                <a:off x="833415" y="1177758"/>
                <a:ext cx="10478598" cy="5132731"/>
              </a:xfrm>
              <a:blipFill>
                <a:blip r:embed="rId3"/>
                <a:stretch>
                  <a:fillRect l="-1211" t="-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30</a:t>
            </a:fld>
            <a:endParaRPr lang="en-US"/>
          </a:p>
        </p:txBody>
      </p:sp>
    </p:spTree>
    <p:extLst>
      <p:ext uri="{BB962C8B-B14F-4D97-AF65-F5344CB8AC3E}">
        <p14:creationId xmlns:p14="http://schemas.microsoft.com/office/powerpoint/2010/main" val="4010579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Example: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xmlns="">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17F1298D-633D-3346-A936-ED107E47A9E6}"/>
              </a:ext>
            </a:extLst>
          </p:cNvPr>
          <p:cNvPicPr>
            <a:picLocks noGrp="1" noChangeAspect="1"/>
          </p:cNvPicPr>
          <p:nvPr>
            <p:ph idx="1"/>
          </p:nvPr>
        </p:nvPicPr>
        <p:blipFill>
          <a:blip r:embed="rId3"/>
          <a:stretch>
            <a:fillRect/>
          </a:stretch>
        </p:blipFill>
        <p:spPr>
          <a:xfrm>
            <a:off x="2937418" y="1246106"/>
            <a:ext cx="6317163" cy="4365788"/>
          </a:xfrm>
          <a:prstGeom prst="rect">
            <a:avLst/>
          </a:prstGeom>
        </p:spPr>
      </p:pic>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31</a:t>
            </a:fld>
            <a:endParaRPr lang="en-US"/>
          </a:p>
        </p:txBody>
      </p:sp>
    </p:spTree>
    <p:extLst>
      <p:ext uri="{BB962C8B-B14F-4D97-AF65-F5344CB8AC3E}">
        <p14:creationId xmlns:p14="http://schemas.microsoft.com/office/powerpoint/2010/main" val="2504064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p:txBody>
          <a:bodyPr/>
          <a:lstStyle/>
          <a:p>
            <a:r>
              <a:rPr lang="en-US" sz="2400" dirty="0"/>
              <a:t>Inputs (</a:t>
            </a:r>
            <a:r>
              <a:rPr lang="en-US" sz="2400" i="1" dirty="0"/>
              <a:t>X</a:t>
            </a:r>
            <a:r>
              <a:rPr lang="en-US" sz="2400" dirty="0"/>
              <a:t>, predictors).  →   black box (NN, </a:t>
            </a:r>
            <a:r>
              <a:rPr lang="en-US" sz="2400" dirty="0" err="1"/>
              <a:t>sklearn</a:t>
            </a:r>
            <a:r>
              <a:rPr lang="en-US" sz="2400" dirty="0"/>
              <a:t>, etc.)   →   Outputs (</a:t>
            </a:r>
            <a:r>
              <a:rPr lang="en-US" sz="2400" i="1" dirty="0"/>
              <a:t>Y</a:t>
            </a:r>
            <a:r>
              <a:rPr lang="en-US" sz="2400" dirty="0"/>
              <a:t>, response)</a:t>
            </a:r>
          </a:p>
          <a:p>
            <a:endParaRPr lang="en-US" dirty="0"/>
          </a:p>
          <a:p>
            <a:r>
              <a:rPr lang="en-US" dirty="0"/>
              <a:t>This gives us our approach: vary the inputs (the predictors) and see what happens to the response.</a:t>
            </a:r>
          </a:p>
          <a:p>
            <a:endParaRPr lang="en-US" dirty="0"/>
          </a:p>
          <a:p>
            <a:r>
              <a:rPr lang="en-US" dirty="0"/>
              <a:t>If we care about the ‘marginal’ or ‘conditional’ effect of how a specific </a:t>
            </a:r>
            <a:r>
              <a:rPr lang="en-US" i="1" dirty="0"/>
              <a:t>X</a:t>
            </a:r>
            <a:r>
              <a:rPr lang="en-US" dirty="0"/>
              <a:t> relates to </a:t>
            </a:r>
            <a:r>
              <a:rPr lang="en-US" i="1" dirty="0"/>
              <a:t>Y</a:t>
            </a:r>
            <a:r>
              <a:rPr lang="en-US" dirty="0"/>
              <a:t>, then we should vary only one predictor at a time.</a:t>
            </a:r>
          </a:p>
          <a:p>
            <a:endParaRPr lang="en-US" dirty="0"/>
          </a:p>
          <a:p>
            <a:r>
              <a:rPr lang="en-US" dirty="0"/>
              <a:t>How should we handle the other predictors?  That is to say, what value should we keep them at?</a:t>
            </a:r>
          </a:p>
          <a:p>
            <a:endParaRPr lang="en-US" dirty="0"/>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32</a:t>
            </a:fld>
            <a:endParaRPr lang="en-US"/>
          </a:p>
        </p:txBody>
      </p:sp>
    </p:spTree>
    <p:extLst>
      <p:ext uri="{BB962C8B-B14F-4D97-AF65-F5344CB8AC3E}">
        <p14:creationId xmlns:p14="http://schemas.microsoft.com/office/powerpoint/2010/main" val="62395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5014698"/>
              </a:xfrm>
            </p:spPr>
            <p:txBody>
              <a:bodyPr/>
              <a:lstStyle/>
              <a:p>
                <a:r>
                  <a:rPr lang="en-US" dirty="0"/>
                  <a:t>There are two general approaches to interpreting the machine learning model through predictions:</a:t>
                </a:r>
              </a:p>
              <a:p>
                <a:endParaRPr lang="en-US" dirty="0"/>
              </a:p>
              <a:p>
                <a:r>
                  <a:rPr lang="en-US" dirty="0"/>
                  <a:t>The approach is just like in multiple regression: what is the marginal effect of a unit change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holding all the other predictors constant.</a:t>
                </a:r>
              </a:p>
              <a:p>
                <a:endParaRPr lang="en-US" dirty="0"/>
              </a:p>
              <a:p>
                <a:r>
                  <a:rPr lang="en-US" dirty="0"/>
                  <a:t>So at what values should we hold the other predictors?</a:t>
                </a:r>
              </a:p>
              <a:p>
                <a:endParaRPr lang="en-US" dirty="0"/>
              </a:p>
              <a:p>
                <a:pPr marL="514350" indent="-514350">
                  <a:buAutoNum type="arabicPeriod"/>
                </a:pPr>
                <a:endParaRPr lang="en-US" dirty="0"/>
              </a:p>
            </p:txBody>
          </p:sp>
        </mc:Choice>
        <mc:Fallback xmlns="">
          <p:sp>
            <p:nvSpPr>
              <p:cNvPr id="3" name="Content Placeholder 2">
                <a:extLst>
                  <a:ext uri="{FF2B5EF4-FFF2-40B4-BE49-F238E27FC236}">
                    <a16:creationId xmlns:a16="http://schemas.microsoft.com/office/drawing/2014/main" id="{794AFF52-9EC4-F54A-880A-8FDF3A45E54F}"/>
                  </a:ext>
                </a:extLst>
              </p:cNvPr>
              <p:cNvSpPr>
                <a:spLocks noGrp="1" noRot="1" noChangeAspect="1" noMove="1" noResize="1" noEditPoints="1" noAdjustHandles="1" noChangeArrowheads="1" noChangeShapeType="1" noTextEdit="1"/>
              </p:cNvSpPr>
              <p:nvPr>
                <p:ph idx="1"/>
              </p:nvPr>
            </p:nvSpPr>
            <p:spPr>
              <a:xfrm>
                <a:off x="833415" y="1177758"/>
                <a:ext cx="10327008" cy="5014698"/>
              </a:xfrm>
              <a:blipFill>
                <a:blip r:embed="rId2"/>
                <a:stretch>
                  <a:fillRect l="-1229" t="-12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33</a:t>
            </a:fld>
            <a:endParaRPr lang="en-US"/>
          </a:p>
        </p:txBody>
      </p:sp>
    </p:spTree>
    <p:extLst>
      <p:ext uri="{BB962C8B-B14F-4D97-AF65-F5344CB8AC3E}">
        <p14:creationId xmlns:p14="http://schemas.microsoft.com/office/powerpoint/2010/main" val="487084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3FC4E-1B87-CA45-A91A-57CB0702E681}"/>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2957E8-80C3-C848-828E-38E97FD0A124}"/>
                  </a:ext>
                </a:extLst>
              </p:cNvPr>
              <p:cNvSpPr>
                <a:spLocks noGrp="1"/>
              </p:cNvSpPr>
              <p:nvPr>
                <p:ph idx="1"/>
              </p:nvPr>
            </p:nvSpPr>
            <p:spPr>
              <a:xfrm>
                <a:off x="833415" y="1177758"/>
                <a:ext cx="10327008" cy="4551710"/>
              </a:xfrm>
            </p:spPr>
            <p:txBody>
              <a:bodyPr/>
              <a:lstStyle/>
              <a:p>
                <a:r>
                  <a:rPr lang="en-US" dirty="0"/>
                  <a:t>There are two general approaches </a:t>
                </a:r>
                <a:r>
                  <a:rPr lang="en-US" b="1" dirty="0"/>
                  <a:t>holding the other predictors constant</a:t>
                </a:r>
                <a:r>
                  <a:rPr lang="en-US" dirty="0"/>
                  <a:t>:</a:t>
                </a:r>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mean/median (or most common) value </a:t>
                </a:r>
                <a:r>
                  <a:rPr lang="en-US" dirty="0"/>
                  <a:t>for each of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observed values of </a:t>
                </a:r>
                <a:r>
                  <a:rPr lang="en-US" dirty="0"/>
                  <a:t>for all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Essentially this means creating a new data frame for each observation, and imputing all reasonable 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in.</a:t>
                </a:r>
              </a:p>
              <a:p>
                <a:endParaRPr lang="en-US" dirty="0"/>
              </a:p>
            </p:txBody>
          </p:sp>
        </mc:Choice>
        <mc:Fallback>
          <p:sp>
            <p:nvSpPr>
              <p:cNvPr id="3" name="Content Placeholder 2">
                <a:extLst>
                  <a:ext uri="{FF2B5EF4-FFF2-40B4-BE49-F238E27FC236}">
                    <a16:creationId xmlns:a16="http://schemas.microsoft.com/office/drawing/2014/main" id="{372957E8-80C3-C848-828E-38E97FD0A124}"/>
                  </a:ext>
                </a:extLst>
              </p:cNvPr>
              <p:cNvSpPr>
                <a:spLocks noGrp="1" noRot="1" noChangeAspect="1" noMove="1" noResize="1" noEditPoints="1" noAdjustHandles="1" noChangeArrowheads="1" noChangeShapeType="1" noTextEdit="1"/>
              </p:cNvSpPr>
              <p:nvPr>
                <p:ph idx="1"/>
              </p:nvPr>
            </p:nvSpPr>
            <p:spPr>
              <a:xfrm>
                <a:off x="833415" y="1177758"/>
                <a:ext cx="10327008" cy="4551710"/>
              </a:xfrm>
              <a:blipFill>
                <a:blip r:embed="rId2"/>
                <a:stretch>
                  <a:fillRect l="-1229" t="-1393" r="-1106" b="-66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7712FB-891F-C740-8D4A-CC65491F2597}"/>
              </a:ext>
            </a:extLst>
          </p:cNvPr>
          <p:cNvSpPr>
            <a:spLocks noGrp="1"/>
          </p:cNvSpPr>
          <p:nvPr>
            <p:ph type="sldNum" sz="quarter" idx="12"/>
          </p:nvPr>
        </p:nvSpPr>
        <p:spPr/>
        <p:txBody>
          <a:bodyPr/>
          <a:lstStyle/>
          <a:p>
            <a:fld id="{82BAABBF-CE1E-8A4C-92D8-393D0291D808}" type="slidenum">
              <a:rPr lang="en-US" smtClean="0"/>
              <a:t>34</a:t>
            </a:fld>
            <a:endParaRPr lang="en-US"/>
          </a:p>
        </p:txBody>
      </p:sp>
    </p:spTree>
    <p:extLst>
      <p:ext uri="{BB962C8B-B14F-4D97-AF65-F5344CB8AC3E}">
        <p14:creationId xmlns:p14="http://schemas.microsoft.com/office/powerpoint/2010/main" val="286127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21EC-FAE6-0840-B7BF-57E691DC7C3B}"/>
              </a:ext>
            </a:extLst>
          </p:cNvPr>
          <p:cNvSpPr>
            <a:spLocks noGrp="1"/>
          </p:cNvSpPr>
          <p:nvPr>
            <p:ph type="title"/>
          </p:nvPr>
        </p:nvSpPr>
        <p:spPr/>
        <p:txBody>
          <a:bodyPr/>
          <a:lstStyle/>
          <a:p>
            <a:r>
              <a:rPr lang="en-US" dirty="0"/>
              <a:t>Predicted probabilities vs. Age at the means</a:t>
            </a:r>
          </a:p>
        </p:txBody>
      </p:sp>
      <p:sp>
        <p:nvSpPr>
          <p:cNvPr id="4" name="Slide Number Placeholder 3">
            <a:extLst>
              <a:ext uri="{FF2B5EF4-FFF2-40B4-BE49-F238E27FC236}">
                <a16:creationId xmlns:a16="http://schemas.microsoft.com/office/drawing/2014/main" id="{943065D3-3F93-F245-8B77-AEEB4AFABC33}"/>
              </a:ext>
            </a:extLst>
          </p:cNvPr>
          <p:cNvSpPr>
            <a:spLocks noGrp="1"/>
          </p:cNvSpPr>
          <p:nvPr>
            <p:ph type="sldNum" sz="quarter" idx="12"/>
          </p:nvPr>
        </p:nvSpPr>
        <p:spPr/>
        <p:txBody>
          <a:bodyPr/>
          <a:lstStyle/>
          <a:p>
            <a:fld id="{82BAABBF-CE1E-8A4C-92D8-393D0291D808}" type="slidenum">
              <a:rPr lang="en-US" smtClean="0"/>
              <a:t>35</a:t>
            </a:fld>
            <a:endParaRPr lang="en-US"/>
          </a:p>
        </p:txBody>
      </p:sp>
      <p:pic>
        <p:nvPicPr>
          <p:cNvPr id="8" name="Picture 7">
            <a:extLst>
              <a:ext uri="{FF2B5EF4-FFF2-40B4-BE49-F238E27FC236}">
                <a16:creationId xmlns:a16="http://schemas.microsoft.com/office/drawing/2014/main" id="{E2936DC0-2930-BB4E-BB5B-DE02D7228B20}"/>
              </a:ext>
            </a:extLst>
          </p:cNvPr>
          <p:cNvPicPr>
            <a:picLocks noChangeAspect="1"/>
          </p:cNvPicPr>
          <p:nvPr/>
        </p:nvPicPr>
        <p:blipFill>
          <a:blip r:embed="rId2"/>
          <a:stretch>
            <a:fillRect/>
          </a:stretch>
        </p:blipFill>
        <p:spPr>
          <a:xfrm>
            <a:off x="3468063" y="891252"/>
            <a:ext cx="5523579" cy="3919959"/>
          </a:xfrm>
          <a:prstGeom prst="rect">
            <a:avLst/>
          </a:prstGeom>
        </p:spPr>
      </p:pic>
      <p:sp>
        <p:nvSpPr>
          <p:cNvPr id="9" name="Rectangle 8">
            <a:extLst>
              <a:ext uri="{FF2B5EF4-FFF2-40B4-BE49-F238E27FC236}">
                <a16:creationId xmlns:a16="http://schemas.microsoft.com/office/drawing/2014/main" id="{EBD9EEF9-60D8-F041-AE3E-BE6C1E91C757}"/>
              </a:ext>
            </a:extLst>
          </p:cNvPr>
          <p:cNvSpPr/>
          <p:nvPr/>
        </p:nvSpPr>
        <p:spPr>
          <a:xfrm>
            <a:off x="825660" y="5162766"/>
            <a:ext cx="11017047" cy="461665"/>
          </a:xfrm>
          <a:prstGeom prst="rect">
            <a:avLst/>
          </a:prstGeom>
        </p:spPr>
        <p:txBody>
          <a:bodyPr wrap="square">
            <a:spAutoFit/>
          </a:bodyPr>
          <a:lstStyle/>
          <a:p>
            <a:r>
              <a:rPr lang="en-US" sz="2400" dirty="0"/>
              <a:t>Interpret this plot.  What does this say for how Cardiac Arrest is associated with Age?</a:t>
            </a:r>
          </a:p>
        </p:txBody>
      </p:sp>
    </p:spTree>
    <p:extLst>
      <p:ext uri="{BB962C8B-B14F-4D97-AF65-F5344CB8AC3E}">
        <p14:creationId xmlns:p14="http://schemas.microsoft.com/office/powerpoint/2010/main" val="2088787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21EC-FAE6-0840-B7BF-57E691DC7C3B}"/>
              </a:ext>
            </a:extLst>
          </p:cNvPr>
          <p:cNvSpPr>
            <a:spLocks noGrp="1"/>
          </p:cNvSpPr>
          <p:nvPr>
            <p:ph type="title"/>
          </p:nvPr>
        </p:nvSpPr>
        <p:spPr/>
        <p:txBody>
          <a:bodyPr/>
          <a:lstStyle/>
          <a:p>
            <a:r>
              <a:rPr lang="en-US" dirty="0"/>
              <a:t>Predicted probabilities vs. Age for all observations</a:t>
            </a:r>
          </a:p>
        </p:txBody>
      </p:sp>
      <p:sp>
        <p:nvSpPr>
          <p:cNvPr id="4" name="Slide Number Placeholder 3">
            <a:extLst>
              <a:ext uri="{FF2B5EF4-FFF2-40B4-BE49-F238E27FC236}">
                <a16:creationId xmlns:a16="http://schemas.microsoft.com/office/drawing/2014/main" id="{943065D3-3F93-F245-8B77-AEEB4AFABC33}"/>
              </a:ext>
            </a:extLst>
          </p:cNvPr>
          <p:cNvSpPr>
            <a:spLocks noGrp="1"/>
          </p:cNvSpPr>
          <p:nvPr>
            <p:ph type="sldNum" sz="quarter" idx="12"/>
          </p:nvPr>
        </p:nvSpPr>
        <p:spPr/>
        <p:txBody>
          <a:bodyPr/>
          <a:lstStyle/>
          <a:p>
            <a:fld id="{82BAABBF-CE1E-8A4C-92D8-393D0291D808}" type="slidenum">
              <a:rPr lang="en-US" smtClean="0"/>
              <a:t>36</a:t>
            </a:fld>
            <a:endParaRPr lang="en-US"/>
          </a:p>
        </p:txBody>
      </p:sp>
      <p:pic>
        <p:nvPicPr>
          <p:cNvPr id="6" name="Picture 5">
            <a:extLst>
              <a:ext uri="{FF2B5EF4-FFF2-40B4-BE49-F238E27FC236}">
                <a16:creationId xmlns:a16="http://schemas.microsoft.com/office/drawing/2014/main" id="{B2191A1B-E7AF-B440-AC16-45481E77BDF1}"/>
              </a:ext>
            </a:extLst>
          </p:cNvPr>
          <p:cNvPicPr>
            <a:picLocks noChangeAspect="1"/>
          </p:cNvPicPr>
          <p:nvPr/>
        </p:nvPicPr>
        <p:blipFill>
          <a:blip r:embed="rId2"/>
          <a:stretch>
            <a:fillRect/>
          </a:stretch>
        </p:blipFill>
        <p:spPr>
          <a:xfrm>
            <a:off x="2396040" y="983807"/>
            <a:ext cx="7219950" cy="4559968"/>
          </a:xfrm>
          <a:prstGeom prst="rect">
            <a:avLst/>
          </a:prstGeom>
        </p:spPr>
      </p:pic>
      <p:sp>
        <p:nvSpPr>
          <p:cNvPr id="5" name="Rectangle 4">
            <a:extLst>
              <a:ext uri="{FF2B5EF4-FFF2-40B4-BE49-F238E27FC236}">
                <a16:creationId xmlns:a16="http://schemas.microsoft.com/office/drawing/2014/main" id="{DA5366AA-F721-0A47-84D5-4F7207681251}"/>
              </a:ext>
            </a:extLst>
          </p:cNvPr>
          <p:cNvSpPr/>
          <p:nvPr/>
        </p:nvSpPr>
        <p:spPr>
          <a:xfrm>
            <a:off x="825661" y="5510622"/>
            <a:ext cx="11017047" cy="461665"/>
          </a:xfrm>
          <a:prstGeom prst="rect">
            <a:avLst/>
          </a:prstGeom>
        </p:spPr>
        <p:txBody>
          <a:bodyPr wrap="square">
            <a:spAutoFit/>
          </a:bodyPr>
          <a:lstStyle/>
          <a:p>
            <a:r>
              <a:rPr lang="en-US" sz="2400" dirty="0"/>
              <a:t>Interpret this plot.  What does this say for how Cardiac Arrest is associated with Age?</a:t>
            </a:r>
          </a:p>
        </p:txBody>
      </p:sp>
    </p:spTree>
    <p:extLst>
      <p:ext uri="{BB962C8B-B14F-4D97-AF65-F5344CB8AC3E}">
        <p14:creationId xmlns:p14="http://schemas.microsoft.com/office/powerpoint/2010/main" val="51631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What if we want the joint relationship with two predictors?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How can we look at how the response relates to two predictors at once?</a:t>
            </a:r>
          </a:p>
          <a:p>
            <a:endParaRPr lang="en-US" dirty="0"/>
          </a:p>
          <a:p>
            <a:r>
              <a:rPr lang="en-US" dirty="0"/>
              <a:t>This is a bit trickier to do.  Why?</a:t>
            </a:r>
          </a:p>
          <a:p>
            <a:endParaRPr lang="en-US" dirty="0"/>
          </a:p>
          <a:p>
            <a:r>
              <a:rPr lang="en-US" dirty="0"/>
              <a:t>We can go back to our friend: the classification boundary!</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37</a:t>
            </a:fld>
            <a:endParaRPr lang="en-US"/>
          </a:p>
        </p:txBody>
      </p:sp>
    </p:spTree>
    <p:extLst>
      <p:ext uri="{BB962C8B-B14F-4D97-AF65-F5344CB8AC3E}">
        <p14:creationId xmlns:p14="http://schemas.microsoft.com/office/powerpoint/2010/main" val="3249451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Should I use PCA components?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What if we want an overall picture of how the response relates to the predictors?</a:t>
            </a:r>
          </a:p>
          <a:p>
            <a:endParaRPr lang="en-US" dirty="0"/>
          </a:p>
          <a:p>
            <a:r>
              <a:rPr lang="en-US" dirty="0"/>
              <a:t>Well, this is where PCA components sometimes come in to play.</a:t>
            </a:r>
          </a:p>
          <a:p>
            <a:endParaRPr lang="en-US" dirty="0"/>
          </a:p>
          <a:p>
            <a:r>
              <a:rPr lang="en-US" dirty="0"/>
              <a:t>But this is no Bueno for interpretability.  Why?</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38</a:t>
            </a:fld>
            <a:endParaRPr lang="en-US"/>
          </a:p>
        </p:txBody>
      </p:sp>
    </p:spTree>
    <p:extLst>
      <p:ext uri="{BB962C8B-B14F-4D97-AF65-F5344CB8AC3E}">
        <p14:creationId xmlns:p14="http://schemas.microsoft.com/office/powerpoint/2010/main" val="44080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Uncertainty</a:t>
            </a:r>
          </a:p>
        </p:txBody>
      </p:sp>
    </p:spTree>
    <p:extLst>
      <p:ext uri="{BB962C8B-B14F-4D97-AF65-F5344CB8AC3E}">
        <p14:creationId xmlns:p14="http://schemas.microsoft.com/office/powerpoint/2010/main" val="162182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4253-DA15-8E47-AEFB-6131A72B22DA}"/>
              </a:ext>
            </a:extLst>
          </p:cNvPr>
          <p:cNvSpPr>
            <a:spLocks noGrp="1"/>
          </p:cNvSpPr>
          <p:nvPr>
            <p:ph type="title"/>
          </p:nvPr>
        </p:nvSpPr>
        <p:spPr/>
        <p:txBody>
          <a:bodyPr/>
          <a:lstStyle/>
          <a:p>
            <a:r>
              <a:rPr lang="en-US" dirty="0"/>
              <a:t>Brief Review of Neural Networks (NNs)</a:t>
            </a:r>
          </a:p>
        </p:txBody>
      </p:sp>
      <p:sp>
        <p:nvSpPr>
          <p:cNvPr id="4" name="Slide Number Placeholder 3">
            <a:extLst>
              <a:ext uri="{FF2B5EF4-FFF2-40B4-BE49-F238E27FC236}">
                <a16:creationId xmlns:a16="http://schemas.microsoft.com/office/drawing/2014/main" id="{4C561CEF-99E7-EF46-933A-D59E1D62E775}"/>
              </a:ext>
            </a:extLst>
          </p:cNvPr>
          <p:cNvSpPr>
            <a:spLocks noGrp="1"/>
          </p:cNvSpPr>
          <p:nvPr>
            <p:ph type="sldNum" sz="quarter" idx="12"/>
          </p:nvPr>
        </p:nvSpPr>
        <p:spPr/>
        <p:txBody>
          <a:bodyPr/>
          <a:lstStyle/>
          <a:p>
            <a:fld id="{AD29F1E6-0A42-6342-8A19-FA364A33AB30}" type="slidenum">
              <a:rPr lang="en-US" smtClean="0"/>
              <a:t>4</a:t>
            </a:fld>
            <a:endParaRPr lang="en-US"/>
          </a:p>
        </p:txBody>
      </p:sp>
      <p:grpSp>
        <p:nvGrpSpPr>
          <p:cNvPr id="14" name="Group 13">
            <a:extLst>
              <a:ext uri="{FF2B5EF4-FFF2-40B4-BE49-F238E27FC236}">
                <a16:creationId xmlns:a16="http://schemas.microsoft.com/office/drawing/2014/main" id="{B3410E5E-9048-F64D-9487-38FE8DBC530B}"/>
              </a:ext>
            </a:extLst>
          </p:cNvPr>
          <p:cNvGrpSpPr/>
          <p:nvPr/>
        </p:nvGrpSpPr>
        <p:grpSpPr>
          <a:xfrm>
            <a:off x="349292" y="1486761"/>
            <a:ext cx="11852982" cy="1032810"/>
            <a:chOff x="0" y="4778909"/>
            <a:chExt cx="11852982" cy="1032810"/>
          </a:xfrm>
        </p:grpSpPr>
        <p:grpSp>
          <p:nvGrpSpPr>
            <p:cNvPr id="15" name="Group 14">
              <a:extLst>
                <a:ext uri="{FF2B5EF4-FFF2-40B4-BE49-F238E27FC236}">
                  <a16:creationId xmlns:a16="http://schemas.microsoft.com/office/drawing/2014/main" id="{77A4E528-3310-C944-908E-4255BB72EA08}"/>
                </a:ext>
              </a:extLst>
            </p:cNvPr>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40A462-FECE-D849-BE45-5452E0920DA2}"/>
                      </a:ext>
                    </a:extLst>
                  </p:cNvPr>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CC74B907-F62E-FC4E-A963-395EEDE8EE6D}"/>
                  </a:ext>
                </a:extLst>
              </p:cNvPr>
              <p:cNvGrpSpPr/>
              <p:nvPr/>
            </p:nvGrpSpPr>
            <p:grpSpPr>
              <a:xfrm>
                <a:off x="0" y="4778909"/>
                <a:ext cx="8416752" cy="1032810"/>
                <a:chOff x="244843" y="3195835"/>
                <a:chExt cx="8416752" cy="1032810"/>
              </a:xfrm>
            </p:grpSpPr>
            <p:sp>
              <p:nvSpPr>
                <p:cNvPr id="19" name="Rectangle 18">
                  <a:extLst>
                    <a:ext uri="{FF2B5EF4-FFF2-40B4-BE49-F238E27FC236}">
                      <a16:creationId xmlns:a16="http://schemas.microsoft.com/office/drawing/2014/main" id="{6D23A558-1ADB-B549-A498-A01C99B47A12}"/>
                    </a:ext>
                  </a:extLst>
                </p:cNvPr>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E4587C7-AB70-E045-A1F0-58BF741B8AEB}"/>
                        </a:ext>
                      </a:extLst>
                    </p:cNvPr>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3699CB3-6108-8047-B253-996FD3E1D8DF}"/>
                    </a:ext>
                  </a:extLst>
                </p:cNvPr>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B78DD2-0B11-8441-AE38-079C73165AB4}"/>
                        </a:ext>
                      </a:extLst>
                    </p:cNvPr>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2C35945-15F3-B545-BA3E-700905F24EA5}"/>
                    </a:ext>
                  </a:extLst>
                </p:cNvPr>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AB49D71A-235E-564A-800A-1C72E0661CA5}"/>
                    </a:ext>
                  </a:extLst>
                </p:cNvPr>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B9BDB47-C41B-1449-90F6-74732EA2F4B1}"/>
                        </a:ext>
                      </a:extLst>
                    </p:cNvPr>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65E1A6A4-C926-6C41-AD6C-5AE622060949}"/>
                    </a:ext>
                  </a:extLst>
                </p:cNvPr>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ED673F64-A397-614B-A94D-5BC5FB8CF301}"/>
                    </a:ext>
                  </a:extLst>
                </p:cNvPr>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28" name="Straight Arrow Connector 27">
                  <a:extLst>
                    <a:ext uri="{FF2B5EF4-FFF2-40B4-BE49-F238E27FC236}">
                      <a16:creationId xmlns:a16="http://schemas.microsoft.com/office/drawing/2014/main" id="{46E28E11-C771-6248-B9E7-3649B0DE69E1}"/>
                    </a:ext>
                  </a:extLst>
                </p:cNvPr>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6648B13-E473-C34B-8A29-76CF262C2080}"/>
                    </a:ext>
                  </a:extLst>
                </p:cNvPr>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D971EA4-FA4D-534A-94B0-04D2FFC86003}"/>
                    </a:ext>
                  </a:extLst>
                </p:cNvPr>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16" name="Straight Arrow Connector 15">
              <a:extLst>
                <a:ext uri="{FF2B5EF4-FFF2-40B4-BE49-F238E27FC236}">
                  <a16:creationId xmlns:a16="http://schemas.microsoft.com/office/drawing/2014/main" id="{608A98C5-8FFD-7C41-99C9-BA62713C1CCA}"/>
                </a:ext>
              </a:extLst>
            </p:cNvPr>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1" name="Rectangle 30">
            <a:extLst>
              <a:ext uri="{FF2B5EF4-FFF2-40B4-BE49-F238E27FC236}">
                <a16:creationId xmlns:a16="http://schemas.microsoft.com/office/drawing/2014/main" id="{8D2383E3-345B-E147-8A07-A15782D98EA2}"/>
              </a:ext>
            </a:extLst>
          </p:cNvPr>
          <p:cNvSpPr/>
          <p:nvPr/>
        </p:nvSpPr>
        <p:spPr>
          <a:xfrm>
            <a:off x="881507" y="1003552"/>
            <a:ext cx="6450216"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AC7C26A-301F-9B4D-859D-23C4BA652BF7}"/>
              </a:ext>
            </a:extLst>
          </p:cNvPr>
          <p:cNvGrpSpPr/>
          <p:nvPr/>
        </p:nvGrpSpPr>
        <p:grpSpPr>
          <a:xfrm>
            <a:off x="1197842" y="3597076"/>
            <a:ext cx="4697625" cy="1395342"/>
            <a:chOff x="1197842" y="3597076"/>
            <a:chExt cx="4697625" cy="1395342"/>
          </a:xfrm>
        </p:grpSpPr>
        <p:grpSp>
          <p:nvGrpSpPr>
            <p:cNvPr id="33" name="Group 32">
              <a:extLst>
                <a:ext uri="{FF2B5EF4-FFF2-40B4-BE49-F238E27FC236}">
                  <a16:creationId xmlns:a16="http://schemas.microsoft.com/office/drawing/2014/main" id="{14A6CBBD-12B9-AB47-94C6-B511A6E15204}"/>
                </a:ext>
              </a:extLst>
            </p:cNvPr>
            <p:cNvGrpSpPr/>
            <p:nvPr/>
          </p:nvGrpSpPr>
          <p:grpSpPr>
            <a:xfrm>
              <a:off x="1197842" y="3597076"/>
              <a:ext cx="4697625" cy="1395342"/>
              <a:chOff x="1197842" y="3597076"/>
              <a:chExt cx="4697625" cy="1395342"/>
            </a:xfrm>
          </p:grpSpPr>
          <p:grpSp>
            <p:nvGrpSpPr>
              <p:cNvPr id="35" name="Group 34">
                <a:extLst>
                  <a:ext uri="{FF2B5EF4-FFF2-40B4-BE49-F238E27FC236}">
                    <a16:creationId xmlns:a16="http://schemas.microsoft.com/office/drawing/2014/main" id="{BE6C15A6-52B8-7242-8378-54FE0332696C}"/>
                  </a:ext>
                </a:extLst>
              </p:cNvPr>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5F7B4AB-A8D6-F143-96FE-670CB197AD4C}"/>
                        </a:ext>
                      </a:extLst>
                    </p:cNvPr>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7"/>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1BC56FD4-AB53-014C-8073-91AF69C3E733}"/>
                    </a:ext>
                  </a:extLst>
                </p:cNvPr>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1EA0F74-F8B4-364E-830D-74589DC08A45}"/>
                    </a:ext>
                  </a:extLst>
                </p:cNvPr>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9FEC341-7D5D-E947-972E-71D5661B4DF2}"/>
                        </a:ext>
                      </a:extLst>
                    </p:cNvPr>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8"/>
                      <a:stretch>
                        <a:fillRect/>
                      </a:stretch>
                    </a:blipFill>
                  </p:spPr>
                  <p:txBody>
                    <a:bodyPr/>
                    <a:lstStyle/>
                    <a:p>
                      <a:r>
                        <a:rPr lang="en-US">
                          <a:noFill/>
                        </a:rPr>
                        <a:t> </a:t>
                      </a:r>
                    </a:p>
                  </p:txBody>
                </p:sp>
              </mc:Fallback>
            </mc:AlternateContent>
          </p:grpSp>
          <p:sp>
            <p:nvSpPr>
              <p:cNvPr id="36" name="Oval 35">
                <a:extLst>
                  <a:ext uri="{FF2B5EF4-FFF2-40B4-BE49-F238E27FC236}">
                    <a16:creationId xmlns:a16="http://schemas.microsoft.com/office/drawing/2014/main" id="{82E06568-5E53-9946-8449-AB0A5C6B3CA6}"/>
                  </a:ext>
                </a:extLst>
              </p:cNvPr>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653993C-77D8-A74B-A565-F4880F3C2CBB}"/>
                    </a:ext>
                  </a:extLst>
                </p:cNvPr>
                <p:cNvSpPr txBox="1"/>
                <p:nvPr/>
              </p:nvSpPr>
              <p:spPr>
                <a:xfrm>
                  <a:off x="3211309" y="4110081"/>
                  <a:ext cx="895306"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39" name="TextBox 38">
                  <a:extLst>
                    <a:ext uri="{FF2B5EF4-FFF2-40B4-BE49-F238E27FC236}">
                      <a16:creationId xmlns:a16="http://schemas.microsoft.com/office/drawing/2014/main" id="{16082CFC-1F15-CC49-A1D0-A13350CF0F34}"/>
                    </a:ext>
                  </a:extLst>
                </p:cNvPr>
                <p:cNvSpPr txBox="1">
                  <a:spLocks noRot="1" noChangeAspect="1" noMove="1" noResize="1" noEditPoints="1" noAdjustHandles="1" noChangeArrowheads="1" noChangeShapeType="1" noTextEdit="1"/>
                </p:cNvSpPr>
                <p:nvPr/>
              </p:nvSpPr>
              <p:spPr>
                <a:xfrm>
                  <a:off x="3211309" y="4110081"/>
                  <a:ext cx="895306" cy="369332"/>
                </a:xfrm>
                <a:prstGeom prst="rect">
                  <a:avLst/>
                </a:prstGeom>
                <a:blipFill>
                  <a:blip r:embed="rId9"/>
                  <a:stretch>
                    <a:fillRect t="-10345" b="-24138"/>
                  </a:stretch>
                </a:blipFill>
              </p:spPr>
              <p:txBody>
                <a:bodyPr/>
                <a:lstStyle/>
                <a:p>
                  <a:r>
                    <a:rPr lang="en-US">
                      <a:noFill/>
                    </a:rPr>
                    <a:t> </a:t>
                  </a:r>
                </a:p>
              </p:txBody>
            </p:sp>
          </mc:Fallback>
        </mc:AlternateContent>
      </p:grpSp>
    </p:spTree>
    <p:extLst>
      <p:ext uri="{BB962C8B-B14F-4D97-AF65-F5344CB8AC3E}">
        <p14:creationId xmlns:p14="http://schemas.microsoft.com/office/powerpoint/2010/main" val="35082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Adding Uncertainty</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Not only should we plot predictions, but we can (should) also include the uncertainty of these predictions.</a:t>
            </a:r>
          </a:p>
          <a:p>
            <a:endParaRPr lang="en-US" dirty="0"/>
          </a:p>
          <a:p>
            <a:r>
              <a:rPr lang="en-US" dirty="0"/>
              <a:t>For example, there may be a big difference between the uncertainty of estimated probability curve if </a:t>
            </a:r>
            <a:r>
              <a:rPr lang="en-US" i="1" dirty="0"/>
              <a:t>n</a:t>
            </a:r>
            <a:r>
              <a:rPr lang="en-US" dirty="0"/>
              <a:t> = 100 vs. </a:t>
            </a:r>
            <a:r>
              <a:rPr lang="en-US" i="1" dirty="0"/>
              <a:t>n</a:t>
            </a:r>
            <a:r>
              <a:rPr lang="en-US" dirty="0"/>
              <a:t> = 10,000.</a:t>
            </a:r>
          </a:p>
          <a:p>
            <a:endParaRPr lang="en-US" dirty="0"/>
          </a:p>
          <a:p>
            <a:r>
              <a:rPr lang="en-US" dirty="0"/>
              <a:t>How can we add uncertainty measures to these predictions?  How do we do it for linear/logistic regression?</a:t>
            </a:r>
          </a:p>
          <a:p>
            <a:endParaRPr lang="en-US" dirty="0"/>
          </a:p>
          <a:p>
            <a:r>
              <a:rPr lang="en-US" dirty="0"/>
              <a:t>Bootstrapping</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40</a:t>
            </a:fld>
            <a:endParaRPr lang="en-US"/>
          </a:p>
        </p:txBody>
      </p:sp>
    </p:spTree>
    <p:extLst>
      <p:ext uri="{BB962C8B-B14F-4D97-AF65-F5344CB8AC3E}">
        <p14:creationId xmlns:p14="http://schemas.microsoft.com/office/powerpoint/2010/main" val="3854297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FA9B-2F05-C940-B31D-8901525E2E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D64B99-5565-F047-8E8E-56035CAB73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AE68BCB-3E2B-0A4D-A1EA-8BACB8F702FE}"/>
              </a:ext>
            </a:extLst>
          </p:cNvPr>
          <p:cNvSpPr>
            <a:spLocks noGrp="1"/>
          </p:cNvSpPr>
          <p:nvPr>
            <p:ph type="sldNum" sz="quarter" idx="12"/>
          </p:nvPr>
        </p:nvSpPr>
        <p:spPr/>
        <p:txBody>
          <a:bodyPr/>
          <a:lstStyle/>
          <a:p>
            <a:fld id="{82BAABBF-CE1E-8A4C-92D8-393D0291D808}" type="slidenum">
              <a:rPr lang="en-US" smtClean="0"/>
              <a:t>41</a:t>
            </a:fld>
            <a:endParaRPr lang="en-US"/>
          </a:p>
        </p:txBody>
      </p:sp>
      <p:pic>
        <p:nvPicPr>
          <p:cNvPr id="5" name="Picture 4">
            <a:extLst>
              <a:ext uri="{FF2B5EF4-FFF2-40B4-BE49-F238E27FC236}">
                <a16:creationId xmlns:a16="http://schemas.microsoft.com/office/drawing/2014/main" id="{FE9D46E6-B2A5-EA41-97D6-B163E0CCF7CB}"/>
              </a:ext>
            </a:extLst>
          </p:cNvPr>
          <p:cNvPicPr>
            <a:picLocks noChangeAspect="1"/>
          </p:cNvPicPr>
          <p:nvPr/>
        </p:nvPicPr>
        <p:blipFill>
          <a:blip r:embed="rId2"/>
          <a:stretch>
            <a:fillRect/>
          </a:stretch>
        </p:blipFill>
        <p:spPr>
          <a:xfrm>
            <a:off x="2875479" y="983807"/>
            <a:ext cx="6088590" cy="5276778"/>
          </a:xfrm>
          <a:prstGeom prst="rect">
            <a:avLst/>
          </a:prstGeom>
        </p:spPr>
      </p:pic>
    </p:spTree>
    <p:extLst>
      <p:ext uri="{BB962C8B-B14F-4D97-AF65-F5344CB8AC3E}">
        <p14:creationId xmlns:p14="http://schemas.microsoft.com/office/powerpoint/2010/main" val="4047946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perform a bootstrap?  What are the key steps?</a:t>
            </a:r>
          </a:p>
          <a:p>
            <a:endParaRPr lang="en-US" dirty="0"/>
          </a:p>
          <a:p>
            <a:r>
              <a:rPr lang="en-US" dirty="0"/>
              <a:t>The bootstrap algorithm is an approach to mimic the uncertainty of taking the observed sample from a population.  So we:</a:t>
            </a:r>
          </a:p>
          <a:p>
            <a:endParaRPr lang="en-US" dirty="0"/>
          </a:p>
          <a:p>
            <a:pPr marL="514350" indent="-514350">
              <a:buAutoNum type="arabicPeriod"/>
            </a:pPr>
            <a:r>
              <a:rPr lang="en-US" dirty="0"/>
              <a:t>Sample the same number of observations as was observed (in train).</a:t>
            </a:r>
          </a:p>
          <a:p>
            <a:pPr marL="514350" indent="-514350">
              <a:buAutoNum type="arabicPeriod"/>
            </a:pPr>
            <a:r>
              <a:rPr lang="en-US" dirty="0"/>
              <a:t>Sample with replacement (so we get some randomness).</a:t>
            </a:r>
          </a:p>
          <a:p>
            <a:pPr marL="514350" indent="-514350">
              <a:buAutoNum type="arabicPeriod"/>
            </a:pPr>
            <a:endParaRPr lang="en-US" dirty="0"/>
          </a:p>
          <a:p>
            <a:r>
              <a:rPr lang="en-US" dirty="0"/>
              <a:t>Why does this work?</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42</a:t>
            </a:fld>
            <a:endParaRPr lang="en-US"/>
          </a:p>
        </p:txBody>
      </p:sp>
    </p:spTree>
    <p:extLst>
      <p:ext uri="{BB962C8B-B14F-4D97-AF65-F5344CB8AC3E}">
        <p14:creationId xmlns:p14="http://schemas.microsoft.com/office/powerpoint/2010/main" val="999643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When is a bootstrapping approach used?</a:t>
            </a:r>
          </a:p>
          <a:p>
            <a:endParaRPr lang="en-US" dirty="0"/>
          </a:p>
          <a:p>
            <a:pPr marL="514350" indent="-514350">
              <a:buAutoNum type="arabicPeriod"/>
            </a:pPr>
            <a:r>
              <a:rPr lang="en-US" dirty="0"/>
              <a:t>When a probabilistic closed form solution is not known or not easy to get at.</a:t>
            </a:r>
          </a:p>
          <a:p>
            <a:pPr marL="514350" indent="-514350">
              <a:buAutoNum type="arabicPeriod"/>
            </a:pPr>
            <a:r>
              <a:rPr lang="en-US" dirty="0"/>
              <a:t>When the assumptions for a parametric model break down.</a:t>
            </a:r>
          </a:p>
          <a:p>
            <a:pPr marL="514350" indent="-514350">
              <a:buAutoNum type="arabicPeriod"/>
            </a:pPr>
            <a:r>
              <a:rPr lang="en-US" dirty="0"/>
              <a:t>When there is no ‘formula’ at all to add the uncertainty into a calculation.</a:t>
            </a:r>
          </a:p>
          <a:p>
            <a:pPr marL="514350" indent="-514350">
              <a:buAutoNum type="arabicPeriod"/>
            </a:pPr>
            <a:r>
              <a:rPr lang="en-US" dirty="0"/>
              <a:t>Or we are just being lazy.</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43</a:t>
            </a:fld>
            <a:endParaRPr lang="en-US"/>
          </a:p>
        </p:txBody>
      </p:sp>
    </p:spTree>
    <p:extLst>
      <p:ext uri="{BB962C8B-B14F-4D97-AF65-F5344CB8AC3E}">
        <p14:creationId xmlns:p14="http://schemas.microsoft.com/office/powerpoint/2010/main" val="636547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use the results of a bootstrap technique?</a:t>
            </a:r>
          </a:p>
          <a:p>
            <a:endParaRPr lang="en-US" dirty="0"/>
          </a:p>
          <a:p>
            <a:r>
              <a:rPr lang="en-US" dirty="0"/>
              <a:t>It provides us a re-created </a:t>
            </a:r>
            <a:r>
              <a:rPr lang="en-US" b="1" dirty="0"/>
              <a:t>estimate</a:t>
            </a:r>
            <a:r>
              <a:rPr lang="en-US" dirty="0"/>
              <a:t> every time we bootstrap.  </a:t>
            </a:r>
          </a:p>
          <a:p>
            <a:endParaRPr lang="en-US" dirty="0"/>
          </a:p>
          <a:p>
            <a:r>
              <a:rPr lang="en-US" dirty="0"/>
              <a:t>This estimate could be a mean, a beta, a plot of average predictions, etc.</a:t>
            </a:r>
          </a:p>
          <a:p>
            <a:endParaRPr lang="en-US" dirty="0"/>
          </a:p>
          <a:p>
            <a:r>
              <a:rPr lang="en-US" dirty="0"/>
              <a:t>But they will almost always be for a summary, not a single observation, and thus the sample size is already taken care of (the </a:t>
            </a:r>
            <a:r>
              <a:rPr lang="en-US" i="1" dirty="0"/>
              <a:t>n </a:t>
            </a:r>
            <a:r>
              <a:rPr lang="en-US" dirty="0"/>
              <a:t>in the formula).  Aka, do not divide by sqrt(n) again!</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44</a:t>
            </a:fld>
            <a:endParaRPr lang="en-US"/>
          </a:p>
        </p:txBody>
      </p:sp>
    </p:spTree>
    <p:extLst>
      <p:ext uri="{BB962C8B-B14F-4D97-AF65-F5344CB8AC3E}">
        <p14:creationId xmlns:p14="http://schemas.microsoft.com/office/powerpoint/2010/main" val="416753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FB56-1093-2F42-A678-AFDC574752B7}"/>
              </a:ext>
            </a:extLst>
          </p:cNvPr>
          <p:cNvSpPr>
            <a:spLocks noGrp="1"/>
          </p:cNvSpPr>
          <p:nvPr>
            <p:ph type="title"/>
          </p:nvPr>
        </p:nvSpPr>
        <p:spPr/>
        <p:txBody>
          <a:bodyPr/>
          <a:lstStyle/>
          <a:p>
            <a:r>
              <a:rPr lang="en-US" dirty="0"/>
              <a:t>Bootstrapping for Predictions</a:t>
            </a:r>
          </a:p>
        </p:txBody>
      </p:sp>
      <p:sp>
        <p:nvSpPr>
          <p:cNvPr id="3" name="Content Placeholder 2">
            <a:extLst>
              <a:ext uri="{FF2B5EF4-FFF2-40B4-BE49-F238E27FC236}">
                <a16:creationId xmlns:a16="http://schemas.microsoft.com/office/drawing/2014/main" id="{CE8A7781-D5EF-AE44-B6E4-829BFD359321}"/>
              </a:ext>
            </a:extLst>
          </p:cNvPr>
          <p:cNvSpPr>
            <a:spLocks noGrp="1"/>
          </p:cNvSpPr>
          <p:nvPr>
            <p:ph idx="1"/>
          </p:nvPr>
        </p:nvSpPr>
        <p:spPr/>
        <p:txBody>
          <a:bodyPr/>
          <a:lstStyle/>
          <a:p>
            <a:r>
              <a:rPr lang="en-US" dirty="0"/>
              <a:t>So we can refit a model on a bootstrap sample of data, and look at the predicted probabilities each time.</a:t>
            </a:r>
          </a:p>
          <a:p>
            <a:endParaRPr lang="en-US" dirty="0"/>
          </a:p>
          <a:p>
            <a:r>
              <a:rPr lang="en-US" dirty="0"/>
              <a:t>Then we can take the top 97.5</a:t>
            </a:r>
            <a:r>
              <a:rPr lang="en-US" baseline="30000" dirty="0"/>
              <a:t>th</a:t>
            </a:r>
            <a:r>
              <a:rPr lang="en-US" dirty="0"/>
              <a:t> percentile and bottom 2.5</a:t>
            </a:r>
            <a:r>
              <a:rPr lang="en-US" baseline="30000" dirty="0"/>
              <a:t>th</a:t>
            </a:r>
            <a:r>
              <a:rPr lang="en-US" dirty="0"/>
              <a:t> percentile to build a 95% confidence interval for the predictions!</a:t>
            </a:r>
          </a:p>
          <a:p>
            <a:endParaRPr lang="en-US" dirty="0"/>
          </a:p>
          <a:p>
            <a:r>
              <a:rPr lang="en-US" dirty="0"/>
              <a:t>But how does this work for random forests and bagging models?  Yikes!</a:t>
            </a:r>
          </a:p>
        </p:txBody>
      </p:sp>
      <p:sp>
        <p:nvSpPr>
          <p:cNvPr id="4" name="Slide Number Placeholder 3">
            <a:extLst>
              <a:ext uri="{FF2B5EF4-FFF2-40B4-BE49-F238E27FC236}">
                <a16:creationId xmlns:a16="http://schemas.microsoft.com/office/drawing/2014/main" id="{8DC86608-1776-DB4F-A57B-A02538FE5B14}"/>
              </a:ext>
            </a:extLst>
          </p:cNvPr>
          <p:cNvSpPr>
            <a:spLocks noGrp="1"/>
          </p:cNvSpPr>
          <p:nvPr>
            <p:ph type="sldNum" sz="quarter" idx="12"/>
          </p:nvPr>
        </p:nvSpPr>
        <p:spPr/>
        <p:txBody>
          <a:bodyPr/>
          <a:lstStyle/>
          <a:p>
            <a:fld id="{82BAABBF-CE1E-8A4C-92D8-393D0291D808}" type="slidenum">
              <a:rPr lang="en-US" smtClean="0"/>
              <a:t>45</a:t>
            </a:fld>
            <a:endParaRPr lang="en-US"/>
          </a:p>
        </p:txBody>
      </p:sp>
    </p:spTree>
    <p:extLst>
      <p:ext uri="{BB962C8B-B14F-4D97-AF65-F5344CB8AC3E}">
        <p14:creationId xmlns:p14="http://schemas.microsoft.com/office/powerpoint/2010/main" val="1769726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Back Propagation</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46</a:t>
            </a:fld>
            <a:endParaRPr lang="en-US"/>
          </a:p>
        </p:txBody>
      </p:sp>
    </p:spTree>
    <p:extLst>
      <p:ext uri="{BB962C8B-B14F-4D97-AF65-F5344CB8AC3E}">
        <p14:creationId xmlns:p14="http://schemas.microsoft.com/office/powerpoint/2010/main" val="2274544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28029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grpSp>
    </p:spTree>
    <p:extLst>
      <p:ext uri="{BB962C8B-B14F-4D97-AF65-F5344CB8AC3E}">
        <p14:creationId xmlns:p14="http://schemas.microsoft.com/office/powerpoint/2010/main" val="12845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Correct</a:t>
            </a:r>
          </a:p>
        </p:txBody>
      </p:sp>
    </p:spTree>
    <p:extLst>
      <p:ext uri="{BB962C8B-B14F-4D97-AF65-F5344CB8AC3E}">
        <p14:creationId xmlns:p14="http://schemas.microsoft.com/office/powerpoint/2010/main" val="40995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5233-75B7-1941-A9F7-1776BFC7D312}"/>
              </a:ext>
            </a:extLst>
          </p:cNvPr>
          <p:cNvSpPr>
            <a:spLocks noGrp="1"/>
          </p:cNvSpPr>
          <p:nvPr>
            <p:ph type="title"/>
          </p:nvPr>
        </p:nvSpPr>
        <p:spPr/>
        <p:txBody>
          <a:bodyPr/>
          <a:lstStyle/>
          <a:p>
            <a:r>
              <a:rPr lang="en-US" dirty="0"/>
              <a:t>Neural Networks : Concept Check</a:t>
            </a:r>
            <a:br>
              <a:rPr lang="en-US" dirty="0"/>
            </a:br>
            <a:endParaRPr lang="en-US" dirty="0"/>
          </a:p>
        </p:txBody>
      </p:sp>
      <p:sp>
        <p:nvSpPr>
          <p:cNvPr id="3" name="Content Placeholder 2">
            <a:extLst>
              <a:ext uri="{FF2B5EF4-FFF2-40B4-BE49-F238E27FC236}">
                <a16:creationId xmlns:a16="http://schemas.microsoft.com/office/drawing/2014/main" id="{0197175A-7147-1846-A264-EB7C9831FEC6}"/>
              </a:ext>
            </a:extLst>
          </p:cNvPr>
          <p:cNvSpPr>
            <a:spLocks noGrp="1"/>
          </p:cNvSpPr>
          <p:nvPr>
            <p:ph idx="1"/>
          </p:nvPr>
        </p:nvSpPr>
        <p:spPr>
          <a:xfrm>
            <a:off x="833415" y="1177758"/>
            <a:ext cx="10327008" cy="5029078"/>
          </a:xfrm>
        </p:spPr>
        <p:txBody>
          <a:bodyPr/>
          <a:lstStyle/>
          <a:p>
            <a:pPr marL="457200" indent="-457200">
              <a:buFontTx/>
              <a:buChar char="-"/>
            </a:pPr>
            <a:r>
              <a:rPr lang="en-US" dirty="0"/>
              <a:t>What are the weights in a NN?  What are the nodes?</a:t>
            </a:r>
          </a:p>
          <a:p>
            <a:pPr marL="457200" indent="-457200">
              <a:buFontTx/>
              <a:buChar char="-"/>
            </a:pPr>
            <a:r>
              <a:rPr lang="en-US" dirty="0"/>
              <a:t>What determines what loss function should be used when designing a NN?  What loss function are reasonable to use?</a:t>
            </a:r>
          </a:p>
          <a:p>
            <a:pPr marL="457200" indent="-457200">
              <a:buFontTx/>
              <a:buChar char="-"/>
            </a:pPr>
            <a:r>
              <a:rPr lang="en-US" dirty="0"/>
              <a:t>What determines the input and output shapes of a neural network?</a:t>
            </a:r>
          </a:p>
          <a:p>
            <a:pPr marL="457200" indent="-457200">
              <a:buFontTx/>
              <a:buChar char="-"/>
            </a:pPr>
            <a:r>
              <a:rPr lang="en-US" dirty="0"/>
              <a:t>What activation function(s) should be considered when creating a NN?</a:t>
            </a:r>
          </a:p>
          <a:p>
            <a:pPr marL="457200" indent="-457200">
              <a:buFontTx/>
              <a:buChar char="-"/>
            </a:pPr>
            <a:r>
              <a:rPr lang="en-US" dirty="0"/>
              <a:t>How could a NN be considered as a generalization of stacking?</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id="{F028C7AA-CC49-FB45-94BA-3F8FE5AED2C6}"/>
              </a:ext>
            </a:extLst>
          </p:cNvPr>
          <p:cNvSpPr>
            <a:spLocks noGrp="1"/>
          </p:cNvSpPr>
          <p:nvPr>
            <p:ph type="sldNum" sz="quarter" idx="12"/>
          </p:nvPr>
        </p:nvSpPr>
        <p:spPr/>
        <p:txBody>
          <a:bodyPr/>
          <a:lstStyle/>
          <a:p>
            <a:fld id="{AD29F1E6-0A42-6342-8A19-FA364A33AB30}" type="slidenum">
              <a:rPr lang="en-US" smtClean="0"/>
              <a:t>5</a:t>
            </a:fld>
            <a:endParaRPr lang="en-US"/>
          </a:p>
        </p:txBody>
      </p:sp>
    </p:spTree>
    <p:extLst>
      <p:ext uri="{BB962C8B-B14F-4D97-AF65-F5344CB8AC3E}">
        <p14:creationId xmlns:p14="http://schemas.microsoft.com/office/powerpoint/2010/main" val="3132200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really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0136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4466" y="1405878"/>
            <a:ext cx="3962125" cy="2641417"/>
          </a:xfrm>
        </p:spPr>
      </p:pic>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4"/>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5"/>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065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705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pPr>
              <a:spcAft>
                <a:spcPts val="1200"/>
              </a:spcAft>
            </a:pPr>
            <a:endParaRPr lang="en-US" sz="2400" dirty="0"/>
          </a:p>
          <a:p>
            <a:pPr>
              <a:spcAft>
                <a:spcPts val="1200"/>
              </a:spcAft>
            </a:pPr>
            <a:r>
              <a:rPr lang="en-US" sz="2400" b="1" dirty="0"/>
              <a:t>Question</a:t>
            </a:r>
            <a:r>
              <a:rPr lang="en-US" sz="2400" dirty="0"/>
              <a:t>: What is the mathematical function that describes the slope? </a:t>
            </a:r>
          </a:p>
          <a:p>
            <a:pPr>
              <a:spcAft>
                <a:spcPts val="1200"/>
              </a:spcAft>
            </a:pPr>
            <a:r>
              <a:rPr lang="en-US" sz="2400" b="1" dirty="0">
                <a:solidFill>
                  <a:srgbClr val="C00000"/>
                </a:solidFill>
              </a:rPr>
              <a:t>	Derivative</a:t>
            </a:r>
            <a:endParaRPr lang="en-US" sz="2400" dirty="0"/>
          </a:p>
          <a:p>
            <a:pPr>
              <a:spcAft>
                <a:spcPts val="1200"/>
              </a:spcAft>
            </a:pPr>
            <a:r>
              <a:rPr lang="en-US" sz="2400" b="1" dirty="0"/>
              <a:t>Question</a:t>
            </a:r>
            <a:r>
              <a:rPr lang="en-US" sz="2400" dirty="0"/>
              <a:t>: How do we generalize this to more than one predictor?</a:t>
            </a:r>
          </a:p>
          <a:p>
            <a:pPr>
              <a:spcAft>
                <a:spcPts val="1200"/>
              </a:spcAft>
            </a:pPr>
            <a:r>
              <a:rPr lang="en-US" sz="2400" b="1" dirty="0">
                <a:solidFill>
                  <a:srgbClr val="C00000"/>
                </a:solidFill>
              </a:rPr>
              <a:t>	Take the derivative with respect to each coefficient and do the same 	sequentially</a:t>
            </a:r>
          </a:p>
          <a:p>
            <a:pPr>
              <a:spcAft>
                <a:spcPts val="1200"/>
              </a:spcAft>
            </a:pPr>
            <a:r>
              <a:rPr lang="en-US" sz="2400" b="1" dirty="0"/>
              <a:t>Question:  </a:t>
            </a:r>
            <a:r>
              <a:rPr lang="en-US" sz="2400" dirty="0"/>
              <a:t>What do you think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Tree>
    <p:extLst>
      <p:ext uri="{BB962C8B-B14F-4D97-AF65-F5344CB8AC3E}">
        <p14:creationId xmlns:p14="http://schemas.microsoft.com/office/powerpoint/2010/main" val="23438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(cont.)</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a:p>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5" name="Freeform 14">
            <a:extLst>
              <a:ext uri="{FF2B5EF4-FFF2-40B4-BE49-F238E27FC236}">
                <a16:creationId xmlns:a16="http://schemas.microsoft.com/office/drawing/2014/main"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b="-4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b="-4000"/>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72274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26860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56</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457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spTree>
    <p:extLst>
      <p:ext uri="{BB962C8B-B14F-4D97-AF65-F5344CB8AC3E}">
        <p14:creationId xmlns:p14="http://schemas.microsoft.com/office/powerpoint/2010/main" val="28968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b="1"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3126109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59</a:t>
            </a:fld>
            <a:endParaRPr lang="en-US"/>
          </a:p>
        </p:txBody>
      </p:sp>
      <p:sp>
        <p:nvSpPr>
          <p:cNvPr id="4" name="TextBox 3"/>
          <p:cNvSpPr txBox="1"/>
          <p:nvPr/>
        </p:nvSpPr>
        <p:spPr>
          <a:xfrm>
            <a:off x="990600" y="1219200"/>
            <a:ext cx="8630889" cy="4401205"/>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Wolfram Alpha </a:t>
            </a:r>
            <a:r>
              <a:rPr lang="en-US" sz="2800" dirty="0">
                <a:solidFill>
                  <a:schemeClr val="tx1">
                    <a:lumMod val="75000"/>
                    <a:lumOff val="25000"/>
                  </a:schemeClr>
                </a:solidFill>
                <a:latin typeface="Karla" charset="0"/>
                <a:ea typeface="Karla" charset="0"/>
                <a:cs typeface="Karla" charset="0"/>
              </a:rPr>
              <a:t>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a:t>
            </a:r>
            <a:endParaRPr lang="en-US" sz="2800" b="1" dirty="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endParaRPr lang="en-US" sz="2800" b="1" dirty="0">
              <a:solidFill>
                <a:schemeClr val="accent1">
                  <a:lumMod val="50000"/>
                </a:schemeClr>
              </a:solidFill>
              <a:latin typeface="Karla" charset="0"/>
              <a:ea typeface="Karla" charset="0"/>
              <a:cs typeface="Karla" charset="0"/>
            </a:endParaRPr>
          </a:p>
          <a:p>
            <a:r>
              <a:rPr lang="en-US" sz="2800" b="1" dirty="0">
                <a:solidFill>
                  <a:schemeClr val="accent1">
                    <a:lumMod val="50000"/>
                  </a:schemeClr>
                </a:solidFill>
                <a:latin typeface="Karla" charset="0"/>
                <a:ea typeface="Karla" charset="0"/>
                <a:cs typeface="Karla" charset="0"/>
              </a:rPr>
              <a:t>	Example: </a:t>
            </a:r>
            <a:r>
              <a:rPr lang="en-US" sz="2800" dirty="0">
                <a:solidFill>
                  <a:schemeClr val="tx1">
                    <a:lumMod val="75000"/>
                    <a:lumOff val="25000"/>
                  </a:schemeClr>
                </a:solidFill>
                <a:latin typeface="Karla" charset="0"/>
                <a:ea typeface="Karla" charset="0"/>
                <a:cs typeface="Karla" charset="0"/>
              </a:rPr>
              <a:t>Logistic Regression derivatives</a:t>
            </a:r>
          </a:p>
          <a:p>
            <a:endParaRPr lang="en-US" sz="2800" dirty="0">
              <a:solidFill>
                <a:schemeClr val="tx1">
                  <a:lumMod val="75000"/>
                  <a:lumOff val="25000"/>
                </a:schemeClr>
              </a:solidFill>
              <a:latin typeface="Karla" charset="0"/>
              <a:ea typeface="Karla" charset="0"/>
              <a:cs typeface="Karla" charset="0"/>
            </a:endParaRPr>
          </a:p>
          <a:p>
            <a:pPr lvl="1"/>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6009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196" name="Group 195"/>
          <p:cNvGrpSpPr/>
          <p:nvPr/>
        </p:nvGrpSpPr>
        <p:grpSpPr>
          <a:xfrm>
            <a:off x="2159341" y="858380"/>
            <a:ext cx="8109637" cy="3777608"/>
            <a:chOff x="2460411" y="1588957"/>
            <a:chExt cx="7530205" cy="3507699"/>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DBBD54B9-61DE-974F-88AC-932BF40B524A}"/>
              </a:ext>
            </a:extLst>
          </p:cNvPr>
          <p:cNvSpPr txBox="1"/>
          <p:nvPr/>
        </p:nvSpPr>
        <p:spPr>
          <a:xfrm>
            <a:off x="1068982" y="5084496"/>
            <a:ext cx="8239692" cy="830997"/>
          </a:xfrm>
          <a:prstGeom prst="rect">
            <a:avLst/>
          </a:prstGeom>
          <a:noFill/>
        </p:spPr>
        <p:txBody>
          <a:bodyPr wrap="none" rtlCol="0">
            <a:spAutoFit/>
          </a:bodyPr>
          <a:lstStyle/>
          <a:p>
            <a:r>
              <a:rPr lang="en-US" sz="2400" dirty="0"/>
              <a:t>How many predictors are in this NN?  How many hidden layers?  </a:t>
            </a:r>
          </a:p>
          <a:p>
            <a:r>
              <a:rPr lang="en-US" sz="2400" dirty="0"/>
              <a:t>What would the </a:t>
            </a:r>
            <a:r>
              <a:rPr lang="en-US" sz="2400" dirty="0" err="1"/>
              <a:t>Keras</a:t>
            </a:r>
            <a:r>
              <a:rPr lang="en-US" sz="2400" dirty="0"/>
              <a:t> architecture look like?</a:t>
            </a:r>
          </a:p>
        </p:txBody>
      </p:sp>
    </p:spTree>
    <p:extLst>
      <p:ext uri="{BB962C8B-B14F-4D97-AF65-F5344CB8AC3E}">
        <p14:creationId xmlns:p14="http://schemas.microsoft.com/office/powerpoint/2010/main" val="740537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chains:</a:t>
                </a: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945"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60</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3796" name="Equation" r:id="rId6" imgW="1524000" imgH="469900" progId="Equation.3">
                  <p:embed/>
                </p:oleObj>
              </mc:Choice>
              <mc:Fallback>
                <p:oleObj name="Equation" r:id="rId6" imgW="1524000" imgH="469900" progId="Equation.3">
                  <p:embed/>
                  <p:pic>
                    <p:nvPicPr>
                      <p:cNvPr id="10" name="Object 9"/>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5589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4"/>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negative log of the likelihood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6"/>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0218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78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8653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b="1"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spTree>
    <p:extLst>
      <p:ext uri="{BB962C8B-B14F-4D97-AF65-F5344CB8AC3E}">
        <p14:creationId xmlns:p14="http://schemas.microsoft.com/office/powerpoint/2010/main" val="4003784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Presented in optional notes at the end of these slides.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299897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b="1" dirty="0">
                <a:latin typeface="Karla" charset="0"/>
                <a:ea typeface="Karla" charset="0"/>
                <a:cs typeface="Karla" charset="0"/>
              </a:rPr>
              <a:t>Local vs global minima.</a:t>
            </a:r>
          </a:p>
          <a:p>
            <a:pPr marL="342900" indent="-342900">
              <a:spcAft>
                <a:spcPts val="2400"/>
              </a:spcAft>
              <a:buFont typeface="Arial" charset="0"/>
              <a:buChar char="•"/>
            </a:pPr>
            <a:r>
              <a:rPr lang="en-US" dirty="0">
                <a:latin typeface="Karla" charset="0"/>
                <a:ea typeface="Karla" charset="0"/>
                <a:cs typeface="Karla" charset="0"/>
              </a:rPr>
              <a:t>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sometimes this includes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Tree>
    <p:extLst>
      <p:ext uri="{BB962C8B-B14F-4D97-AF65-F5344CB8AC3E}">
        <p14:creationId xmlns:p14="http://schemas.microsoft.com/office/powerpoint/2010/main" val="1363066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954549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882515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spTree>
    <p:extLst>
      <p:ext uri="{BB962C8B-B14F-4D97-AF65-F5344CB8AC3E}">
        <p14:creationId xmlns:p14="http://schemas.microsoft.com/office/powerpoint/2010/main" val="2736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Design Choices: Architecture</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6624935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Local vs global minima.</a:t>
            </a:r>
          </a:p>
          <a:p>
            <a:pPr marL="342900" indent="-342900">
              <a:spcAft>
                <a:spcPts val="2400"/>
              </a:spcAft>
              <a:buFont typeface="Arial" charset="0"/>
              <a:buChar char="•"/>
            </a:pPr>
            <a:r>
              <a:rPr lang="en-US" b="1" dirty="0">
                <a:latin typeface="Karla" charset="0"/>
                <a:ea typeface="Karla" charset="0"/>
                <a:cs typeface="Karla" charset="0"/>
              </a:rPr>
              <a:t>The full likelihood function includes summing up all individual ‘</a:t>
            </a:r>
            <a:r>
              <a:rPr lang="en-US" b="1" i="1" dirty="0">
                <a:latin typeface="Karla" charset="0"/>
                <a:ea typeface="Karla" charset="0"/>
                <a:cs typeface="Karla" charset="0"/>
              </a:rPr>
              <a:t>errors’. </a:t>
            </a:r>
            <a:r>
              <a:rPr lang="en-US" b="1" dirty="0">
                <a:latin typeface="Karla" charset="0"/>
                <a:ea typeface="Karla" charset="0"/>
                <a:cs typeface="Karla" charset="0"/>
              </a:rPr>
              <a:t>Unless you are a statistician, sometimes this includes hundreds of thousands of examples. </a:t>
            </a:r>
            <a:endParaRPr lang="en-US" b="1"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spTree>
    <p:extLst>
      <p:ext uri="{BB962C8B-B14F-4D97-AF65-F5344CB8AC3E}">
        <p14:creationId xmlns:p14="http://schemas.microsoft.com/office/powerpoint/2010/main" val="2246846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observations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37922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37922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78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589829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11054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949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47700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84494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85946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6642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778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0" y="900350"/>
            <a:ext cx="5130800" cy="1663700"/>
          </a:xfrm>
          <a:prstGeom prst="rect">
            <a:avLst/>
          </a:prstGeom>
        </p:spPr>
      </p:pic>
    </p:spTree>
    <p:extLst>
      <p:ext uri="{BB962C8B-B14F-4D97-AF65-F5344CB8AC3E}">
        <p14:creationId xmlns:p14="http://schemas.microsoft.com/office/powerpoint/2010/main" val="2093386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18653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81</a:t>
            </a:fld>
            <a:endParaRPr lang="en-US"/>
          </a:p>
        </p:txBody>
      </p:sp>
    </p:spTree>
    <p:extLst>
      <p:ext uri="{BB962C8B-B14F-4D97-AF65-F5344CB8AC3E}">
        <p14:creationId xmlns:p14="http://schemas.microsoft.com/office/powerpoint/2010/main" val="1585904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811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83</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55322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sp>
        <p:nvSpPr>
          <p:cNvPr id="93" name="TextBox 92"/>
          <p:cNvSpPr txBox="1"/>
          <p:nvPr/>
        </p:nvSpPr>
        <p:spPr>
          <a:xfrm>
            <a:off x="716623" y="982935"/>
            <a:ext cx="10454959" cy="2677656"/>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a:solidFill>
                  <a:schemeClr val="tx1">
                    <a:lumMod val="75000"/>
                    <a:lumOff val="25000"/>
                  </a:schemeClr>
                </a:solidFill>
                <a:latin typeface="Karla" charset="0"/>
                <a:ea typeface="Karla" charset="0"/>
                <a:cs typeface="Karla" charset="0"/>
              </a:rPr>
              <a:t>X, 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a:solidFill>
                  <a:schemeClr val="tx1">
                    <a:lumMod val="75000"/>
                    <a:lumOff val="25000"/>
                  </a:schemeClr>
                </a:solidFill>
                <a:latin typeface="Karla" charset="0"/>
                <a:ea typeface="Karla" charset="0"/>
                <a:cs typeface="Karla" charset="0"/>
              </a:rPr>
              <a:t>X, y, 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200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 new game</a:t>
            </a:r>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78195"/>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78195"/>
              </a:xfrm>
              <a:prstGeom prst="rect">
                <a:avLst/>
              </a:prstGeom>
              <a:blipFill>
                <a:blip r:embed="rId2"/>
                <a:stretch>
                  <a:fillRect l="-848" t="-777" b="-1554"/>
                </a:stretch>
              </a:blipFill>
            </p:spPr>
            <p:txBody>
              <a:bodyPr/>
              <a:lstStyle/>
              <a:p>
                <a:r>
                  <a:rPr lang="en-US">
                    <a:noFill/>
                  </a:rPr>
                  <a:t> </a:t>
                </a:r>
              </a:p>
            </p:txBody>
          </p:sp>
        </mc:Fallback>
      </mc:AlternateContent>
    </p:spTree>
    <p:extLst>
      <p:ext uri="{BB962C8B-B14F-4D97-AF65-F5344CB8AC3E}">
        <p14:creationId xmlns:p14="http://schemas.microsoft.com/office/powerpoint/2010/main" val="23256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41867524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87</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334894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88</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78245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Following the computational 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123682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640" y="904654"/>
            <a:ext cx="5130800" cy="2374900"/>
          </a:xfrm>
          <a:prstGeom prst="rect">
            <a:avLst/>
          </a:prstGeom>
        </p:spPr>
      </p:pic>
    </p:spTree>
    <p:extLst>
      <p:ext uri="{BB962C8B-B14F-4D97-AF65-F5344CB8AC3E}">
        <p14:creationId xmlns:p14="http://schemas.microsoft.com/office/powerpoint/2010/main" val="931626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90</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303855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91</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a:t>Envision the computational graph (only needed for </a:t>
            </a:r>
            <a:r>
              <a:rPr lang="en-US"/>
              <a:t>the reverse mode). </a:t>
            </a:r>
            <a:endParaRPr lang="en-US" dirty="0"/>
          </a:p>
          <a:p>
            <a:pPr marL="342900" indent="-342900">
              <a:buFont typeface="Arial" charset="0"/>
              <a:buChar char="•"/>
            </a:pPr>
            <a:r>
              <a:rPr lang="en-US" dirty="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42626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075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2AE0765F-CBD2-EE43-A606-4A8E6320AFC0}"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753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Material Outline</a:t>
            </a:r>
          </a:p>
        </p:txBody>
      </p:sp>
      <p:sp>
        <p:nvSpPr>
          <p:cNvPr id="3" name="Content Placeholder 2"/>
          <p:cNvSpPr>
            <a:spLocks noGrp="1"/>
          </p:cNvSpPr>
          <p:nvPr>
            <p:ph idx="1"/>
          </p:nvPr>
        </p:nvSpPr>
        <p:spPr>
          <a:xfrm>
            <a:off x="820163" y="983807"/>
            <a:ext cx="10327008" cy="2111143"/>
          </a:xfrm>
        </p:spPr>
        <p:txBody>
          <a:bodyPr/>
          <a:lstStyle/>
          <a:p>
            <a:r>
              <a:rPr lang="en-US" b="1" dirty="0"/>
              <a:t>Optimization</a:t>
            </a:r>
          </a:p>
          <a:p>
            <a:pPr lvl="1">
              <a:buFont typeface="Arial" charset="0"/>
              <a:buChar char="•"/>
            </a:pPr>
            <a:r>
              <a:rPr lang="en-US" sz="2200" b="1" dirty="0">
                <a:solidFill>
                  <a:schemeClr val="tx1">
                    <a:lumMod val="75000"/>
                    <a:lumOff val="25000"/>
                  </a:schemeClr>
                </a:solidFill>
              </a:rPr>
              <a:t>Challenges in Optimization</a:t>
            </a:r>
          </a:p>
          <a:p>
            <a:pPr lvl="1">
              <a:buFont typeface="Arial" charset="0"/>
              <a:buChar char="•"/>
            </a:pPr>
            <a:r>
              <a:rPr lang="en-US" sz="2200" dirty="0">
                <a:solidFill>
                  <a:schemeClr val="tx1">
                    <a:lumMod val="75000"/>
                    <a:lumOff val="25000"/>
                  </a:schemeClr>
                </a:solidFill>
              </a:rPr>
              <a:t>Momentum</a:t>
            </a:r>
          </a:p>
          <a:p>
            <a:pPr lvl="1">
              <a:buFont typeface="Arial" charset="0"/>
              <a:buChar char="•"/>
            </a:pPr>
            <a:r>
              <a:rPr lang="en-US" sz="2200" dirty="0"/>
              <a:t>Adaptive Learning Rate</a:t>
            </a:r>
          </a:p>
          <a:p>
            <a:pPr lvl="1">
              <a:buFont typeface="Arial" charset="0"/>
              <a:buChar char="•"/>
            </a:pPr>
            <a:r>
              <a:rPr lang="en-US" sz="2200" dirty="0"/>
              <a:t>Parameter Initialization </a:t>
            </a:r>
          </a:p>
          <a:p>
            <a:pPr lvl="1">
              <a:buFont typeface="Arial" charset="0"/>
              <a:buChar char="•"/>
            </a:pPr>
            <a:r>
              <a:rPr lang="en-US" sz="2200" dirty="0"/>
              <a:t>Batch Normalization</a:t>
            </a:r>
          </a:p>
          <a:p>
            <a:r>
              <a:rPr lang="en-US" sz="2400" b="1" dirty="0"/>
              <a:t>Regularization of NNs </a:t>
            </a:r>
          </a:p>
          <a:p>
            <a:pPr lvl="1">
              <a:buFont typeface="Wingdings" charset="2"/>
              <a:buChar char="§"/>
            </a:pPr>
            <a:r>
              <a:rPr lang="en-US" sz="2200" dirty="0"/>
              <a:t>Norm Penalties</a:t>
            </a:r>
          </a:p>
          <a:p>
            <a:pPr lvl="1">
              <a:buFont typeface="Wingdings" charset="2"/>
              <a:buChar char="§"/>
            </a:pPr>
            <a:r>
              <a:rPr lang="en-US" sz="2200" dirty="0"/>
              <a:t>Early Stopping</a:t>
            </a:r>
          </a:p>
          <a:p>
            <a:pPr lvl="1">
              <a:buFont typeface="Wingdings" charset="2"/>
              <a:buChar char="§"/>
            </a:pPr>
            <a:r>
              <a:rPr lang="en-US" sz="2200" dirty="0"/>
              <a:t>Data Augmentation</a:t>
            </a:r>
          </a:p>
          <a:p>
            <a:pPr lvl="1">
              <a:buFont typeface="Wingdings" charset="2"/>
              <a:buChar char="§"/>
            </a:pPr>
            <a:r>
              <a:rPr lang="en-US" sz="2200" dirty="0">
                <a:solidFill>
                  <a:schemeClr val="tx1">
                    <a:lumMod val="75000"/>
                    <a:lumOff val="25000"/>
                  </a:schemeClr>
                </a:solidFill>
              </a:rPr>
              <a:t>Sparse Representation</a:t>
            </a:r>
          </a:p>
          <a:p>
            <a:pPr lvl="1">
              <a:buFont typeface="Wingdings" charset="2"/>
              <a:buChar char="§"/>
            </a:pPr>
            <a:r>
              <a:rPr lang="en-US" sz="2200" dirty="0"/>
              <a:t>Dropout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94</a:t>
            </a:fld>
            <a:endParaRPr lang="en-US"/>
          </a:p>
        </p:txBody>
      </p:sp>
    </p:spTree>
    <p:extLst>
      <p:ext uri="{BB962C8B-B14F-4D97-AF65-F5344CB8AC3E}">
        <p14:creationId xmlns:p14="http://schemas.microsoft.com/office/powerpoint/2010/main" val="1042490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vs.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Goal of learning: </a:t>
                </a:r>
                <a:r>
                  <a:rPr lang="en-US" sz="2400" dirty="0">
                    <a:solidFill>
                      <a:srgbClr val="0000FF"/>
                    </a:solidFill>
                  </a:rPr>
                  <a:t>minimize generalization error, or the loss function</a:t>
                </a:r>
              </a:p>
              <a:p>
                <a:r>
                  <a:rPr lang="en-US" sz="2400" dirty="0">
                    <a:solidFill>
                      <a:srgbClr val="0000FF"/>
                    </a:solidFill>
                  </a:rPr>
                  <a:t>						</a:t>
                </a:r>
                <a:endParaRPr lang="en-US" sz="2400" b="0" i="1" dirty="0">
                  <a:solidFill>
                    <a:srgbClr val="0000FF"/>
                  </a:solidFill>
                  <a:latin typeface="Cambria Math"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tx1">
                              <a:lumMod val="75000"/>
                              <a:lumOff val="25000"/>
                            </a:schemeClr>
                          </a:solidFill>
                          <a:latin typeface="Cambria Math" charset="0"/>
                        </a:rPr>
                        <m:t>𝓛</m:t>
                      </m:r>
                      <m:d>
                        <m:dPr>
                          <m:ctrlPr>
                            <a:rPr lang="en-US" sz="2000" b="1" i="1" smtClean="0">
                              <a:solidFill>
                                <a:schemeClr val="tx1">
                                  <a:lumMod val="75000"/>
                                  <a:lumOff val="25000"/>
                                </a:schemeClr>
                              </a:solidFill>
                              <a:latin typeface="Cambria Math" panose="02040503050406030204" pitchFamily="18" charset="0"/>
                            </a:rPr>
                          </m:ctrlPr>
                        </m:dPr>
                        <m:e>
                          <m:r>
                            <a:rPr lang="en-US" sz="2000" b="1" i="1" smtClean="0">
                              <a:solidFill>
                                <a:schemeClr val="tx1">
                                  <a:lumMod val="75000"/>
                                  <a:lumOff val="25000"/>
                                </a:schemeClr>
                              </a:solidFill>
                              <a:latin typeface="Cambria Math" charset="0"/>
                            </a:rPr>
                            <m:t>𝑾</m:t>
                          </m:r>
                        </m:e>
                      </m:d>
                      <m:r>
                        <a:rPr lang="en-US" sz="2000" b="1" i="1" smtClean="0">
                          <a:solidFill>
                            <a:schemeClr val="tx1">
                              <a:lumMod val="75000"/>
                              <a:lumOff val="25000"/>
                            </a:schemeClr>
                          </a:solidFill>
                          <a:latin typeface="Cambria Math" charset="0"/>
                        </a:rPr>
                        <m:t>=</m:t>
                      </m:r>
                      <m:sSub>
                        <m:sSubPr>
                          <m:ctrlPr>
                            <a:rPr lang="en-US" sz="2000" b="1"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𝔼</m:t>
                          </m:r>
                        </m:e>
                        <m:sub>
                          <m:d>
                            <m:dPr>
                              <m:ctrlPr>
                                <a:rPr lang="en-US" sz="2000" b="1" i="1" smtClean="0">
                                  <a:solidFill>
                                    <a:schemeClr val="tx1">
                                      <a:lumMod val="75000"/>
                                      <a:lumOff val="25000"/>
                                    </a:schemeClr>
                                  </a:solidFill>
                                  <a:latin typeface="Cambria Math" panose="02040503050406030204" pitchFamily="18" charset="0"/>
                                  <a:ea typeface="Cambria Math" charset="0"/>
                                  <a:cs typeface="Cambria Math" charset="0"/>
                                </a:rPr>
                              </m:ctrlPr>
                            </m:dPr>
                            <m:e>
                              <m:r>
                                <a:rPr lang="en-US" sz="2000" b="1" i="1" smtClean="0">
                                  <a:solidFill>
                                    <a:schemeClr val="tx1">
                                      <a:lumMod val="75000"/>
                                      <a:lumOff val="25000"/>
                                    </a:schemeClr>
                                  </a:solidFill>
                                  <a:latin typeface="Cambria Math" charset="0"/>
                                  <a:ea typeface="Cambria Math" charset="0"/>
                                  <a:cs typeface="Cambria Math" charset="0"/>
                                </a:rPr>
                                <m:t>𝒙</m:t>
                              </m:r>
                              <m:r>
                                <a:rPr lang="en-US" sz="2000" b="1" i="1" smtClean="0">
                                  <a:solidFill>
                                    <a:schemeClr val="tx1">
                                      <a:lumMod val="75000"/>
                                      <a:lumOff val="25000"/>
                                    </a:schemeClr>
                                  </a:solidFill>
                                  <a:latin typeface="Cambria Math" charset="0"/>
                                  <a:ea typeface="Cambria Math" charset="0"/>
                                  <a:cs typeface="Cambria Math" charset="0"/>
                                </a:rPr>
                                <m:t>,</m:t>
                              </m:r>
                              <m:r>
                                <a:rPr lang="en-US" sz="2000" b="1" i="1" smtClean="0">
                                  <a:solidFill>
                                    <a:schemeClr val="tx1">
                                      <a:lumMod val="75000"/>
                                      <a:lumOff val="25000"/>
                                    </a:schemeClr>
                                  </a:solidFill>
                                  <a:latin typeface="Cambria Math" charset="0"/>
                                  <a:ea typeface="Cambria Math" charset="0"/>
                                  <a:cs typeface="Cambria Math" charset="0"/>
                                </a:rPr>
                                <m:t>𝒚</m:t>
                              </m:r>
                            </m:e>
                          </m:d>
                          <m:r>
                            <a:rPr lang="en-US" sz="2000" b="1" i="1" smtClean="0">
                              <a:solidFill>
                                <a:schemeClr val="tx1">
                                  <a:lumMod val="75000"/>
                                  <a:lumOff val="25000"/>
                                </a:schemeClr>
                              </a:solidFill>
                              <a:latin typeface="Cambria Math" charset="0"/>
                              <a:ea typeface="Cambria Math" charset="0"/>
                              <a:cs typeface="Cambria Math" charset="0"/>
                            </a:rPr>
                            <m:t>~</m:t>
                          </m:r>
                          <m:sSub>
                            <m:sSubPr>
                              <m:ctrlPr>
                                <a:rPr lang="en-US" sz="2000" b="1"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000" b="1" i="1" smtClean="0">
                                  <a:solidFill>
                                    <a:schemeClr val="tx1">
                                      <a:lumMod val="75000"/>
                                      <a:lumOff val="25000"/>
                                    </a:schemeClr>
                                  </a:solidFill>
                                  <a:latin typeface="Cambria Math" charset="0"/>
                                  <a:ea typeface="Cambria Math" charset="0"/>
                                  <a:cs typeface="Cambria Math" charset="0"/>
                                </a:rPr>
                                <m:t>𝒑</m:t>
                              </m:r>
                            </m:e>
                            <m:sub>
                              <m:r>
                                <a:rPr lang="en-US" sz="2000" b="1" i="1" smtClean="0">
                                  <a:solidFill>
                                    <a:schemeClr val="tx1">
                                      <a:lumMod val="75000"/>
                                      <a:lumOff val="25000"/>
                                    </a:schemeClr>
                                  </a:solidFill>
                                  <a:latin typeface="Cambria Math" charset="0"/>
                                  <a:ea typeface="Cambria Math" charset="0"/>
                                  <a:cs typeface="Cambria Math" charset="0"/>
                                </a:rPr>
                                <m:t>𝒅𝒂𝒕𝒂</m:t>
                              </m:r>
                            </m:sub>
                          </m:sSub>
                        </m:sub>
                      </m:sSub>
                      <m:d>
                        <m:dPr>
                          <m:begChr m:val="["/>
                          <m:endChr m:val="]"/>
                          <m:ctrlPr>
                            <a:rPr lang="mr-IN" sz="2000" b="0" i="1" smtClean="0">
                              <a:solidFill>
                                <a:schemeClr val="tx1">
                                  <a:lumMod val="75000"/>
                                  <a:lumOff val="25000"/>
                                </a:schemeClr>
                              </a:solidFill>
                              <a:latin typeface="Cambria Math" panose="02040503050406030204" pitchFamily="18" charset="0"/>
                              <a:ea typeface="Cambria Math" charset="0"/>
                              <a:cs typeface="Cambria Math" charset="0"/>
                            </a:rPr>
                          </m:ctrlPr>
                        </m:dPr>
                        <m:e>
                          <m:r>
                            <a:rPr lang="en-CA" sz="3200" i="1">
                              <a:latin typeface="Cambria Math" panose="02040503050406030204" pitchFamily="18" charset="0"/>
                            </a:rPr>
                            <m:t>𝐿</m:t>
                          </m:r>
                          <m:r>
                            <a:rPr lang="en-CA" sz="3200" i="1">
                              <a:latin typeface="Cambria Math" panose="02040503050406030204" pitchFamily="18" charset="0"/>
                            </a:rPr>
                            <m:t>(</m:t>
                          </m:r>
                          <m:r>
                            <a:rPr lang="en-CA" sz="3200" i="1">
                              <a:latin typeface="Cambria Math" panose="02040503050406030204" pitchFamily="18" charset="0"/>
                            </a:rPr>
                            <m:t>𝑓</m:t>
                          </m:r>
                          <m:d>
                            <m:dPr>
                              <m:ctrlPr>
                                <a:rPr lang="en-CA" sz="3200" i="1">
                                  <a:latin typeface="Cambria Math" panose="02040503050406030204" pitchFamily="18" charset="0"/>
                                </a:rPr>
                              </m:ctrlPr>
                            </m:dPr>
                            <m:e>
                              <m:r>
                                <a:rPr lang="en-US" sz="3200" b="0" i="1" smtClean="0">
                                  <a:latin typeface="Cambria Math" charset="0"/>
                                </a:rPr>
                                <m:t>𝑥</m:t>
                              </m:r>
                              <m:r>
                                <a:rPr lang="en-US" sz="3200" b="0" i="1" smtClean="0">
                                  <a:latin typeface="Cambria Math" charset="0"/>
                                </a:rPr>
                                <m:t>,</m:t>
                              </m:r>
                              <m:r>
                                <a:rPr lang="en-CA" sz="3200" i="1">
                                  <a:latin typeface="Cambria Math" panose="02040503050406030204" pitchFamily="18" charset="0"/>
                                </a:rPr>
                                <m:t>𝑊</m:t>
                              </m:r>
                            </m:e>
                          </m:d>
                          <m:r>
                            <a:rPr lang="en-CA" sz="3200" i="1">
                              <a:latin typeface="Cambria Math" panose="02040503050406030204" pitchFamily="18" charset="0"/>
                            </a:rPr>
                            <m:t>, </m:t>
                          </m:r>
                          <m:r>
                            <a:rPr lang="en-US" sz="3200" b="0" i="1" smtClean="0">
                              <a:latin typeface="Cambria Math" charset="0"/>
                            </a:rPr>
                            <m:t>𝑦</m:t>
                          </m:r>
                        </m:e>
                      </m:d>
                    </m:oMath>
                  </m:oMathPara>
                </a14:m>
                <a:endParaRPr lang="en-US" sz="3600" dirty="0">
                  <a:solidFill>
                    <a:srgbClr val="0000FF"/>
                  </a:solidFill>
                </a:endParaRPr>
              </a:p>
              <a:p>
                <a:endParaRPr lang="en-US" sz="2400" dirty="0">
                  <a:solidFill>
                    <a:srgbClr val="0000FF"/>
                  </a:solidFill>
                </a:endParaRPr>
              </a:p>
              <a:p>
                <a:endParaRPr lang="en-US" sz="2400" dirty="0">
                  <a:solidFill>
                    <a:srgbClr val="0000FF"/>
                  </a:solidFill>
                </a:endParaRPr>
              </a:p>
              <a:p>
                <a:r>
                  <a:rPr lang="en-US" sz="2400" dirty="0"/>
                  <a:t>In practice, </a:t>
                </a:r>
                <a:r>
                  <a:rPr lang="en-US" sz="2400" dirty="0">
                    <a:solidFill>
                      <a:srgbClr val="0000FF"/>
                    </a:solidFill>
                  </a:rPr>
                  <a:t>empirical risk minimization</a:t>
                </a:r>
                <a:r>
                  <a:rPr lang="en-US" sz="2400" dirty="0"/>
                  <a:t>:</a:t>
                </a:r>
              </a:p>
              <a:p>
                <a:endParaRPr lang="en-US" sz="2400" dirty="0"/>
              </a:p>
              <a:p>
                <a:pPr/>
                <a14:m>
                  <m:oMathPara xmlns:m="http://schemas.openxmlformats.org/officeDocument/2006/math">
                    <m:oMathParaPr>
                      <m:jc m:val="centerGroup"/>
                    </m:oMathParaPr>
                    <m:oMath xmlns:m="http://schemas.openxmlformats.org/officeDocument/2006/math">
                      <m:r>
                        <a:rPr lang="en-US" sz="2000" i="1" smtClean="0">
                          <a:solidFill>
                            <a:schemeClr val="tx1">
                              <a:lumMod val="75000"/>
                              <a:lumOff val="25000"/>
                            </a:schemeClr>
                          </a:solidFill>
                          <a:latin typeface="Cambria Math" charset="0"/>
                        </a:rPr>
                        <m:t>ℒ</m:t>
                      </m:r>
                      <m:d>
                        <m:dPr>
                          <m:ctrlPr>
                            <a:rPr lang="en-US" sz="2000" i="1">
                              <a:solidFill>
                                <a:schemeClr val="tx1">
                                  <a:lumMod val="75000"/>
                                  <a:lumOff val="25000"/>
                                </a:schemeClr>
                              </a:solidFill>
                              <a:latin typeface="Cambria Math" panose="02040503050406030204" pitchFamily="18" charset="0"/>
                            </a:rPr>
                          </m:ctrlPr>
                        </m:dPr>
                        <m:e>
                          <m:r>
                            <a:rPr lang="en-US" sz="2000" i="1">
                              <a:solidFill>
                                <a:schemeClr val="tx1">
                                  <a:lumMod val="75000"/>
                                  <a:lumOff val="25000"/>
                                </a:schemeClr>
                              </a:solidFill>
                              <a:latin typeface="Cambria Math" charset="0"/>
                            </a:rPr>
                            <m:t>𝑊</m:t>
                          </m:r>
                        </m:e>
                      </m:d>
                      <m:r>
                        <a:rPr lang="en-US" sz="2000" i="1">
                          <a:solidFill>
                            <a:schemeClr val="tx1">
                              <a:lumMod val="75000"/>
                              <a:lumOff val="25000"/>
                            </a:schemeClr>
                          </a:solidFill>
                          <a:latin typeface="Cambria Math" charset="0"/>
                        </a:rPr>
                        <m:t>=</m:t>
                      </m:r>
                      <m:nary>
                        <m:naryPr>
                          <m:chr m:val="∑"/>
                          <m:supHide m:val="on"/>
                          <m:ctrlPr>
                            <a:rPr lang="en-US" sz="2000" b="0" i="1" smtClean="0">
                              <a:solidFill>
                                <a:schemeClr val="tx1">
                                  <a:lumMod val="75000"/>
                                  <a:lumOff val="25000"/>
                                </a:schemeClr>
                              </a:solidFill>
                              <a:latin typeface="Cambria Math" panose="02040503050406030204" pitchFamily="18" charset="0"/>
                            </a:rPr>
                          </m:ctrlPr>
                        </m:naryPr>
                        <m:sub>
                          <m:r>
                            <a:rPr lang="en-US" sz="2000" b="0" i="1" smtClean="0">
                              <a:solidFill>
                                <a:schemeClr val="tx1">
                                  <a:lumMod val="75000"/>
                                  <a:lumOff val="25000"/>
                                </a:schemeClr>
                              </a:solidFill>
                              <a:latin typeface="Cambria Math" charset="0"/>
                            </a:rPr>
                            <m:t>𝑖</m:t>
                          </m:r>
                        </m:sub>
                        <m:sup/>
                        <m:e>
                          <m:d>
                            <m:dPr>
                              <m:begChr m:val="["/>
                              <m:endChr m:val="]"/>
                              <m:ctrlPr>
                                <a:rPr lang="mr-IN" sz="2000" i="1" smtClean="0">
                                  <a:solidFill>
                                    <a:schemeClr val="tx1">
                                      <a:lumMod val="75000"/>
                                      <a:lumOff val="25000"/>
                                    </a:schemeClr>
                                  </a:solidFill>
                                  <a:latin typeface="Cambria Math" panose="02040503050406030204" pitchFamily="18" charset="0"/>
                                  <a:ea typeface="Cambria Math" charset="0"/>
                                  <a:cs typeface="Cambria Math" charset="0"/>
                                </a:rPr>
                              </m:ctrlPr>
                            </m:dPr>
                            <m:e>
                              <m:r>
                                <a:rPr lang="en-CA" i="1">
                                  <a:latin typeface="Cambria Math" panose="02040503050406030204" pitchFamily="18" charset="0"/>
                                </a:rPr>
                                <m:t>𝐿</m:t>
                              </m:r>
                              <m:r>
                                <a:rPr lang="en-CA" i="1">
                                  <a:latin typeface="Cambria Math" panose="02040503050406030204" pitchFamily="18" charset="0"/>
                                </a:rPr>
                                <m:t>(</m:t>
                              </m:r>
                              <m:r>
                                <a:rPr lang="en-CA" i="1">
                                  <a:latin typeface="Cambria Math" panose="02040503050406030204" pitchFamily="18" charset="0"/>
                                </a:rPr>
                                <m:t>𝑓</m:t>
                              </m:r>
                              <m:d>
                                <m:dPr>
                                  <m:ctrlPr>
                                    <a:rPr lang="en-CA"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CA" i="1">
                                      <a:latin typeface="Cambria Math" panose="02040503050406030204" pitchFamily="18" charset="0"/>
                                    </a:rPr>
                                    <m:t>;</m:t>
                                  </m:r>
                                  <m:r>
                                    <a:rPr lang="en-CA" i="1">
                                      <a:latin typeface="Cambria Math" panose="02040503050406030204" pitchFamily="18" charset="0"/>
                                    </a:rPr>
                                    <m:t>𝑊</m:t>
                                  </m:r>
                                </m:e>
                              </m:d>
                              <m:r>
                                <a:rPr lang="en-CA"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e>
                          </m:d>
                        </m:e>
                      </m:nary>
                    </m:oMath>
                  </m:oMathPara>
                </a14:m>
                <a:endParaRPr lang="en-US"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13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2BAABBF-CE1E-8A4C-92D8-393D0291D808}" type="slidenum">
              <a:rPr lang="en-US" smtClean="0"/>
              <a:t>95</a:t>
            </a:fld>
            <a:endParaRPr lang="en-US"/>
          </a:p>
        </p:txBody>
      </p:sp>
      <p:sp>
        <p:nvSpPr>
          <p:cNvPr id="7" name="Oval Callout 6"/>
          <p:cNvSpPr/>
          <p:nvPr/>
        </p:nvSpPr>
        <p:spPr>
          <a:xfrm>
            <a:off x="7732424" y="5722662"/>
            <a:ext cx="3921125" cy="968375"/>
          </a:xfrm>
          <a:prstGeom prst="wedgeEllipseCallout">
            <a:avLst>
              <a:gd name="adj1" fmla="val -92503"/>
              <a:gd name="adj2" fmla="val -99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Quantity </a:t>
            </a:r>
            <a:r>
              <a:rPr lang="en-US"/>
              <a:t>optimized different </a:t>
            </a:r>
            <a:r>
              <a:rPr lang="en-US" dirty="0"/>
              <a:t>from the quantity we care about</a:t>
            </a:r>
          </a:p>
        </p:txBody>
      </p:sp>
      <p:sp>
        <p:nvSpPr>
          <p:cNvPr id="8" name="Oval Callout 7"/>
          <p:cNvSpPr/>
          <p:nvPr/>
        </p:nvSpPr>
        <p:spPr>
          <a:xfrm>
            <a:off x="7285963" y="2998664"/>
            <a:ext cx="3921125" cy="968375"/>
          </a:xfrm>
          <a:prstGeom prst="wedgeEllipseCallout">
            <a:avLst>
              <a:gd name="adj1" fmla="val -68498"/>
              <a:gd name="adj2" fmla="val -758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a:latin typeface="Cambria Math" charset="0"/>
                <a:ea typeface="Cambria Math" charset="0"/>
                <a:cs typeface="Cambria Math" charset="0"/>
              </a:rPr>
              <a:t>f </a:t>
            </a:r>
            <a:r>
              <a:rPr lang="en-US"/>
              <a:t> </a:t>
            </a:r>
            <a:r>
              <a:rPr lang="en-US" dirty="0"/>
              <a:t>is the neural network</a:t>
            </a:r>
          </a:p>
        </p:txBody>
      </p:sp>
    </p:spTree>
    <p:extLst>
      <p:ext uri="{BB962C8B-B14F-4D97-AF65-F5344CB8AC3E}">
        <p14:creationId xmlns:p14="http://schemas.microsoft.com/office/powerpoint/2010/main" val="360015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Slide Number Placeholder 2"/>
          <p:cNvSpPr>
            <a:spLocks noGrp="1"/>
          </p:cNvSpPr>
          <p:nvPr>
            <p:ph type="sldNum" sz="quarter" idx="12"/>
          </p:nvPr>
        </p:nvSpPr>
        <p:spPr/>
        <p:txBody>
          <a:bodyPr/>
          <a:lstStyle/>
          <a:p>
            <a:fld id="{82BAABBF-CE1E-8A4C-92D8-393D0291D808}" type="slidenum">
              <a:rPr lang="en-US" smtClean="0"/>
              <a:t>96</a:t>
            </a:fld>
            <a:endParaRPr lang="en-US"/>
          </a:p>
        </p:txBody>
      </p:sp>
      <p:sp>
        <p:nvSpPr>
          <p:cNvPr id="4" name="TextBox 3"/>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6" name="Picture 5"/>
          <p:cNvPicPr>
            <a:picLocks noChangeAspect="1"/>
          </p:cNvPicPr>
          <p:nvPr/>
        </p:nvPicPr>
        <p:blipFill rotWithShape="1">
          <a:blip r:embed="rId3"/>
          <a:srcRect t="479" b="-479"/>
          <a:stretch/>
        </p:blipFill>
        <p:spPr>
          <a:xfrm>
            <a:off x="1524000" y="1536192"/>
            <a:ext cx="9144000" cy="4654950"/>
          </a:xfrm>
          <a:prstGeom prst="rect">
            <a:avLst/>
          </a:prstGeom>
        </p:spPr>
      </p:pic>
    </p:spTree>
    <p:extLst>
      <p:ext uri="{BB962C8B-B14F-4D97-AF65-F5344CB8AC3E}">
        <p14:creationId xmlns:p14="http://schemas.microsoft.com/office/powerpoint/2010/main" val="3846577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sz="2400" dirty="0"/>
              <a:t>Points with </a:t>
            </a:r>
            <a:r>
              <a:rPr lang="en-US" sz="2400" dirty="0">
                <a:solidFill>
                  <a:srgbClr val="0000FF"/>
                </a:solidFill>
              </a:rPr>
              <a:t>zero gradient </a:t>
            </a:r>
          </a:p>
          <a:p>
            <a:r>
              <a:rPr lang="en-US" sz="2400" dirty="0">
                <a:solidFill>
                  <a:srgbClr val="000000"/>
                </a:solidFill>
              </a:rPr>
              <a:t>2</a:t>
            </a:r>
            <a:r>
              <a:rPr lang="en-US" sz="2400" baseline="30000" dirty="0">
                <a:solidFill>
                  <a:srgbClr val="000000"/>
                </a:solidFill>
              </a:rPr>
              <a:t>nd</a:t>
            </a:r>
            <a:r>
              <a:rPr lang="en-US" sz="2400" dirty="0">
                <a:solidFill>
                  <a:srgbClr val="000000"/>
                </a:solidFill>
              </a:rPr>
              <a:t>-derivate (Hessian) determines curvature</a:t>
            </a:r>
          </a:p>
        </p:txBody>
      </p:sp>
      <p:sp>
        <p:nvSpPr>
          <p:cNvPr id="4" name="Slide Number Placeholder 3"/>
          <p:cNvSpPr>
            <a:spLocks noGrp="1"/>
          </p:cNvSpPr>
          <p:nvPr>
            <p:ph type="sldNum" sz="quarter" idx="12"/>
          </p:nvPr>
        </p:nvSpPr>
        <p:spPr/>
        <p:txBody>
          <a:bodyPr/>
          <a:lstStyle/>
          <a:p>
            <a:fld id="{82BAABBF-CE1E-8A4C-92D8-393D0291D808}" type="slidenum">
              <a:rPr lang="en-US" smtClean="0"/>
              <a:t>97</a:t>
            </a:fld>
            <a:endParaRPr lang="en-US"/>
          </a:p>
        </p:txBody>
      </p:sp>
      <p:sp>
        <p:nvSpPr>
          <p:cNvPr id="5" name="TextBox 4"/>
          <p:cNvSpPr txBox="1"/>
          <p:nvPr/>
        </p:nvSpPr>
        <p:spPr>
          <a:xfrm>
            <a:off x="6809172" y="6388557"/>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7" name="Picture 6"/>
          <p:cNvPicPr>
            <a:picLocks noChangeAspect="1"/>
          </p:cNvPicPr>
          <p:nvPr/>
        </p:nvPicPr>
        <p:blipFill>
          <a:blip r:embed="rId3"/>
          <a:stretch>
            <a:fillRect/>
          </a:stretch>
        </p:blipFill>
        <p:spPr>
          <a:xfrm>
            <a:off x="1989970" y="2626555"/>
            <a:ext cx="7788793" cy="2938302"/>
          </a:xfrm>
          <a:prstGeom prst="rect">
            <a:avLst/>
          </a:prstGeom>
        </p:spPr>
      </p:pic>
    </p:spTree>
    <p:extLst>
      <p:ext uri="{BB962C8B-B14F-4D97-AF65-F5344CB8AC3E}">
        <p14:creationId xmlns:p14="http://schemas.microsoft.com/office/powerpoint/2010/main" val="1309792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Minima</a:t>
            </a:r>
          </a:p>
        </p:txBody>
      </p:sp>
      <p:sp>
        <p:nvSpPr>
          <p:cNvPr id="3" name="Content Placeholder 2"/>
          <p:cNvSpPr>
            <a:spLocks noGrp="1"/>
          </p:cNvSpPr>
          <p:nvPr>
            <p:ph idx="1"/>
          </p:nvPr>
        </p:nvSpPr>
        <p:spPr/>
        <p:txBody>
          <a:bodyPr/>
          <a:lstStyle/>
          <a:p>
            <a:pPr>
              <a:spcAft>
                <a:spcPts val="1200"/>
              </a:spcAft>
            </a:pPr>
            <a:r>
              <a:rPr lang="en-US" sz="2400" dirty="0"/>
              <a:t>Old view: local minima is major problem in neural network training</a:t>
            </a:r>
          </a:p>
          <a:p>
            <a:pPr>
              <a:spcAft>
                <a:spcPts val="1200"/>
              </a:spcAft>
            </a:pPr>
            <a:r>
              <a:rPr lang="en-US" sz="2400" dirty="0"/>
              <a:t>Recent view:  </a:t>
            </a:r>
          </a:p>
          <a:p>
            <a:pPr lvl="1">
              <a:spcAft>
                <a:spcPts val="1200"/>
              </a:spcAft>
              <a:buFont typeface="Arial" charset="0"/>
              <a:buChar char="•"/>
            </a:pPr>
            <a:r>
              <a:rPr lang="en-US" sz="2200" dirty="0"/>
              <a:t>For sufficiently large neural networks, </a:t>
            </a:r>
            <a:r>
              <a:rPr lang="en-US" sz="2200" dirty="0">
                <a:solidFill>
                  <a:srgbClr val="0000FF"/>
                </a:solidFill>
              </a:rPr>
              <a:t>most local minima incur low cost</a:t>
            </a:r>
          </a:p>
          <a:p>
            <a:pPr lvl="1">
              <a:spcAft>
                <a:spcPts val="1200"/>
              </a:spcAft>
              <a:buFont typeface="Arial" charset="0"/>
              <a:buChar char="•"/>
            </a:pPr>
            <a:r>
              <a:rPr lang="en-US" sz="2200" dirty="0"/>
              <a:t>Not important to find true global minimum</a:t>
            </a:r>
          </a:p>
        </p:txBody>
      </p:sp>
      <p:sp>
        <p:nvSpPr>
          <p:cNvPr id="4" name="Slide Number Placeholder 3"/>
          <p:cNvSpPr>
            <a:spLocks noGrp="1"/>
          </p:cNvSpPr>
          <p:nvPr>
            <p:ph type="sldNum" sz="quarter" idx="12"/>
          </p:nvPr>
        </p:nvSpPr>
        <p:spPr/>
        <p:txBody>
          <a:bodyPr/>
          <a:lstStyle/>
          <a:p>
            <a:fld id="{82BAABBF-CE1E-8A4C-92D8-393D0291D808}" type="slidenum">
              <a:rPr lang="en-US" smtClean="0"/>
              <a:t>98</a:t>
            </a:fld>
            <a:endParaRPr lang="en-US"/>
          </a:p>
        </p:txBody>
      </p:sp>
    </p:spTree>
    <p:extLst>
      <p:ext uri="{BB962C8B-B14F-4D97-AF65-F5344CB8AC3E}">
        <p14:creationId xmlns:p14="http://schemas.microsoft.com/office/powerpoint/2010/main" val="21853890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1063"/>
          <a:stretch/>
        </p:blipFill>
        <p:spPr>
          <a:xfrm>
            <a:off x="2138449" y="2002926"/>
            <a:ext cx="2929539" cy="3757181"/>
          </a:xfrm>
          <a:prstGeom prst="rect">
            <a:avLst/>
          </a:prstGeom>
        </p:spPr>
      </p:pic>
      <p:sp>
        <p:nvSpPr>
          <p:cNvPr id="2" name="Title 1"/>
          <p:cNvSpPr>
            <a:spLocks noGrp="1"/>
          </p:cNvSpPr>
          <p:nvPr>
            <p:ph type="title"/>
          </p:nvPr>
        </p:nvSpPr>
        <p:spPr/>
        <p:txBody>
          <a:bodyPr/>
          <a:lstStyle/>
          <a:p>
            <a:r>
              <a:rPr lang="en-US" dirty="0"/>
              <a:t>Saddle Points</a:t>
            </a:r>
          </a:p>
        </p:txBody>
      </p:sp>
      <p:sp>
        <p:nvSpPr>
          <p:cNvPr id="16" name="Content Placeholder 15"/>
          <p:cNvSpPr>
            <a:spLocks noGrp="1"/>
          </p:cNvSpPr>
          <p:nvPr>
            <p:ph idx="1"/>
          </p:nvPr>
        </p:nvSpPr>
        <p:spPr>
          <a:xfrm>
            <a:off x="5451232" y="2403231"/>
            <a:ext cx="4915877" cy="3722932"/>
          </a:xfrm>
        </p:spPr>
        <p:txBody>
          <a:bodyPr/>
          <a:lstStyle/>
          <a:p>
            <a:pPr>
              <a:spcAft>
                <a:spcPts val="1200"/>
              </a:spcAft>
            </a:pPr>
            <a:r>
              <a:rPr lang="en-US" sz="2400" dirty="0"/>
              <a:t>Recent studies indicate that in high dim, saddle points are more likely than local min</a:t>
            </a:r>
          </a:p>
          <a:p>
            <a:r>
              <a:rPr lang="en-US" sz="2400" dirty="0"/>
              <a:t>Gradient can be very small near saddle points</a:t>
            </a:r>
          </a:p>
        </p:txBody>
      </p:sp>
      <p:sp>
        <p:nvSpPr>
          <p:cNvPr id="3" name="Slide Number Placeholder 2"/>
          <p:cNvSpPr>
            <a:spLocks noGrp="1"/>
          </p:cNvSpPr>
          <p:nvPr>
            <p:ph type="sldNum" sz="quarter" idx="12"/>
          </p:nvPr>
        </p:nvSpPr>
        <p:spPr/>
        <p:txBody>
          <a:bodyPr/>
          <a:lstStyle/>
          <a:p>
            <a:fld id="{82BAABBF-CE1E-8A4C-92D8-393D0291D808}" type="slidenum">
              <a:rPr lang="en-US" smtClean="0"/>
              <a:t>99</a:t>
            </a:fld>
            <a:endParaRPr lang="en-US"/>
          </a:p>
        </p:txBody>
      </p:sp>
      <p:sp>
        <p:nvSpPr>
          <p:cNvPr id="10" name="TextBox 9"/>
          <p:cNvSpPr txBox="1"/>
          <p:nvPr/>
        </p:nvSpPr>
        <p:spPr>
          <a:xfrm>
            <a:off x="3123998" y="2191238"/>
            <a:ext cx="1693155" cy="646331"/>
          </a:xfrm>
          <a:prstGeom prst="rect">
            <a:avLst/>
          </a:prstGeom>
          <a:noFill/>
        </p:spPr>
        <p:txBody>
          <a:bodyPr wrap="square" rtlCol="0">
            <a:spAutoFit/>
          </a:bodyPr>
          <a:lstStyle/>
          <a:p>
            <a:pPr algn="ctr"/>
            <a:r>
              <a:rPr lang="en-US" dirty="0">
                <a:solidFill>
                  <a:srgbClr val="0000FF"/>
                </a:solidFill>
              </a:rPr>
              <a:t>Both local min and max</a:t>
            </a:r>
          </a:p>
        </p:txBody>
      </p:sp>
      <p:cxnSp>
        <p:nvCxnSpPr>
          <p:cNvPr id="12" name="Straight Arrow Connector 11"/>
          <p:cNvCxnSpPr/>
          <p:nvPr/>
        </p:nvCxnSpPr>
        <p:spPr>
          <a:xfrm flipH="1">
            <a:off x="3720449" y="2824138"/>
            <a:ext cx="192404" cy="769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809172" y="6332535"/>
            <a:ext cx="3567024" cy="400110"/>
          </a:xfrm>
          <a:prstGeom prst="rect">
            <a:avLst/>
          </a:prstGeom>
          <a:noFill/>
        </p:spPr>
        <p:txBody>
          <a:bodyPr wrap="square" rtlCol="0">
            <a:spAutoFit/>
          </a:bodyPr>
          <a:lstStyle/>
          <a:p>
            <a:pPr algn="r"/>
            <a:r>
              <a:rPr lang="en-US" sz="2000" dirty="0" err="1">
                <a:solidFill>
                  <a:schemeClr val="tx1">
                    <a:lumMod val="50000"/>
                    <a:lumOff val="50000"/>
                  </a:schemeClr>
                </a:solidFill>
              </a:rPr>
              <a:t>Goodfellow</a:t>
            </a:r>
            <a:r>
              <a:rPr lang="en-US" sz="2000" dirty="0">
                <a:solidFill>
                  <a:schemeClr val="tx1">
                    <a:lumMod val="50000"/>
                    <a:lumOff val="50000"/>
                  </a:schemeClr>
                </a:solidFill>
              </a:rPr>
              <a:t> et al. (2016)</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18" y="92189"/>
            <a:ext cx="3416300" cy="2349500"/>
          </a:xfrm>
          <a:prstGeom prst="rect">
            <a:avLst/>
          </a:prstGeom>
        </p:spPr>
      </p:pic>
    </p:spTree>
    <p:extLst>
      <p:ext uri="{BB962C8B-B14F-4D97-AF65-F5344CB8AC3E}">
        <p14:creationId xmlns:p14="http://schemas.microsoft.com/office/powerpoint/2010/main" val="179878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11330</TotalTime>
  <Words>7095</Words>
  <Application>Microsoft Macintosh PowerPoint</Application>
  <PresentationFormat>Widescreen</PresentationFormat>
  <Paragraphs>1590</Paragraphs>
  <Slides>169</Slides>
  <Notes>62</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169</vt:i4>
      </vt:variant>
    </vt:vector>
  </HeadingPairs>
  <TitlesOfParts>
    <vt:vector size="181" baseType="lpstr">
      <vt:lpstr>Arial</vt:lpstr>
      <vt:lpstr>Calibri</vt:lpstr>
      <vt:lpstr>Cambria Math</vt:lpstr>
      <vt:lpstr>Courier New</vt:lpstr>
      <vt:lpstr>Karla</vt:lpstr>
      <vt:lpstr>Mangal</vt:lpstr>
      <vt:lpstr>Open Sans</vt:lpstr>
      <vt:lpstr>Slack-Lato</vt:lpstr>
      <vt:lpstr>Times</vt:lpstr>
      <vt:lpstr>Wingdings</vt:lpstr>
      <vt:lpstr>GEC_template</vt:lpstr>
      <vt:lpstr>Equation</vt:lpstr>
      <vt:lpstr>Lecture #11: Neural Network, Back Propagation, and Visualizing the Black Box</vt:lpstr>
      <vt:lpstr>PowerPoint Presentation</vt:lpstr>
      <vt:lpstr>Outline </vt:lpstr>
      <vt:lpstr>Brief Review of Neural Networks (NNs)</vt:lpstr>
      <vt:lpstr>Neural Networks : Concept Check </vt:lpstr>
      <vt:lpstr>Anatomy of artificial neural network (ANN)</vt:lpstr>
      <vt:lpstr>Design Choices: Architecture</vt:lpstr>
      <vt:lpstr>NN in action </vt:lpstr>
      <vt:lpstr>NN in action </vt:lpstr>
      <vt:lpstr>NN in action </vt:lpstr>
      <vt:lpstr>NN in action </vt:lpstr>
      <vt:lpstr>NN in action </vt:lpstr>
      <vt:lpstr>NN in action</vt:lpstr>
      <vt:lpstr>NN in action </vt:lpstr>
      <vt:lpstr>Universal Approximation Theorem</vt:lpstr>
      <vt:lpstr>Better Generalization with Depth</vt:lpstr>
      <vt:lpstr>Shallow Nets Overfit More</vt:lpstr>
      <vt:lpstr>Variable Importance</vt:lpstr>
      <vt:lpstr>Variable Importance for Tree-Based Models</vt:lpstr>
      <vt:lpstr>Variable Importance for trees, bags, and boosts</vt:lpstr>
      <vt:lpstr>Feature Importance in a Neural Network</vt:lpstr>
      <vt:lpstr>Other Variable Importance Measures</vt:lpstr>
      <vt:lpstr>Permutation Variable Importance</vt:lpstr>
      <vt:lpstr>Permutation Variable Importance in sklearn</vt:lpstr>
      <vt:lpstr>Permutation Variable Importance Example</vt:lpstr>
      <vt:lpstr>The problem with Variable Importance</vt:lpstr>
      <vt:lpstr>PowerPoint Presentation</vt:lpstr>
      <vt:lpstr>Interpretation through Predictions</vt:lpstr>
      <vt:lpstr>Parametric vs. Nonparametric models</vt:lpstr>
      <vt:lpstr>Simplest Approach: observed Y ̂ vs. X_j</vt:lpstr>
      <vt:lpstr>Example: observed Y ̂ vs. X_j</vt:lpstr>
      <vt:lpstr>Unboxing the black box</vt:lpstr>
      <vt:lpstr>Unboxing the black box (cont.)</vt:lpstr>
      <vt:lpstr>PowerPoint Presentation</vt:lpstr>
      <vt:lpstr>Predicted probabilities vs. Age at the means</vt:lpstr>
      <vt:lpstr>Predicted probabilities vs. Age for all observations</vt:lpstr>
      <vt:lpstr>What if we want the joint relationship with two predictors?</vt:lpstr>
      <vt:lpstr>Should I use PCA components?</vt:lpstr>
      <vt:lpstr>Adding Uncertainty</vt:lpstr>
      <vt:lpstr>Adding Uncertainty</vt:lpstr>
      <vt:lpstr>PowerPoint Presentation</vt:lpstr>
      <vt:lpstr>Bootstrapping Basics, review</vt:lpstr>
      <vt:lpstr>Bootstrapping Basics, review</vt:lpstr>
      <vt:lpstr>Bootstrapping Basics, review</vt:lpstr>
      <vt:lpstr>Bootstrapping for Predictions</vt:lpstr>
      <vt:lpstr>Back Propagation</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Gradient Descent (cont.)</vt:lpstr>
      <vt:lpstr>Let’s play the game</vt:lpstr>
      <vt:lpstr>Gradient Descent </vt:lpstr>
      <vt:lpstr>Considerations </vt:lpstr>
      <vt:lpstr>Considerations </vt:lpstr>
      <vt:lpstr>Calculate the Derivatives</vt:lpstr>
      <vt:lpstr>Chain Rule</vt:lpstr>
      <vt:lpstr>Logistic Regression derivatives</vt:lpstr>
      <vt:lpstr>PowerPoint Presentation</vt:lpstr>
      <vt:lpstr>PowerPoint Presentation</vt:lpstr>
      <vt:lpstr>Considerations </vt:lpstr>
      <vt:lpstr>Learning Rate</vt:lpstr>
      <vt:lpstr>Considerations </vt:lpstr>
      <vt:lpstr>Local vs Global Minima</vt:lpstr>
      <vt:lpstr>Local vs Global Minima</vt:lpstr>
      <vt:lpstr>Local vs Global Minima</vt:lpstr>
      <vt:lpstr>Considerations </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a new game</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Additional Material Outline</vt:lpstr>
      <vt:lpstr>Learning vs. Optimization</vt:lpstr>
      <vt:lpstr>Local Minima</vt:lpstr>
      <vt:lpstr>Critical Points</vt:lpstr>
      <vt:lpstr>Local Minima</vt:lpstr>
      <vt:lpstr>Saddle Points</vt:lpstr>
      <vt:lpstr>Poor Conditioning</vt:lpstr>
      <vt:lpstr>No Critical Points</vt:lpstr>
      <vt:lpstr>Exploding and Vanishing Gradients</vt:lpstr>
      <vt:lpstr>Exploding and Vanishing Gradients</vt:lpstr>
      <vt:lpstr>Exploding and Vanishing Gradients</vt:lpstr>
      <vt:lpstr>Exploding and Vanishing Gradients</vt:lpstr>
      <vt:lpstr>Outline</vt:lpstr>
      <vt:lpstr>Momentum</vt:lpstr>
      <vt:lpstr>Momentum</vt:lpstr>
      <vt:lpstr>Momentum</vt:lpstr>
      <vt:lpstr>Momentum</vt:lpstr>
      <vt:lpstr>Momentum</vt:lpstr>
      <vt:lpstr>Momentum</vt:lpstr>
      <vt:lpstr>Momentum</vt:lpstr>
      <vt:lpstr>Momentum</vt:lpstr>
      <vt:lpstr>Momentum</vt:lpstr>
      <vt:lpstr>Nesterov Momentum</vt:lpstr>
      <vt:lpstr>PowerPoint Presentation</vt:lpstr>
      <vt:lpstr>Outline</vt:lpstr>
      <vt:lpstr>Adaptive Learning Rates</vt:lpstr>
      <vt:lpstr>Adaptive Learning Rates</vt:lpstr>
      <vt:lpstr>Adaptive Learning Rates</vt:lpstr>
      <vt:lpstr>Adaptive Learning Rates</vt:lpstr>
      <vt:lpstr>Adaptive Learning Rates</vt:lpstr>
      <vt:lpstr>AdaGrad</vt:lpstr>
      <vt:lpstr>AdaGrad</vt:lpstr>
      <vt:lpstr>RMSProp</vt:lpstr>
      <vt:lpstr>Adam</vt:lpstr>
      <vt:lpstr>Outline</vt:lpstr>
      <vt:lpstr>Parameter Initialization</vt:lpstr>
      <vt:lpstr>Xavier Initialization</vt:lpstr>
      <vt:lpstr>Normalized Initialization</vt:lpstr>
      <vt:lpstr>PowerPoint Presentation</vt:lpstr>
      <vt:lpstr>Outline</vt:lpstr>
      <vt:lpstr>Feature Normalization</vt:lpstr>
      <vt:lpstr>Feature Normalization</vt:lpstr>
      <vt:lpstr>Internal Covariance Shift</vt:lpstr>
      <vt:lpstr>Batch Normalization</vt:lpstr>
      <vt:lpstr>Batch Normalization</vt:lpstr>
      <vt:lpstr>Batch Normalization</vt:lpstr>
      <vt:lpstr>Batch Normalization</vt:lpstr>
      <vt:lpstr>Batch Normalization</vt:lpstr>
      <vt:lpstr>Batch Normalization</vt:lpstr>
      <vt:lpstr>PowerPoint Presentation</vt:lpstr>
      <vt:lpstr>Outline</vt:lpstr>
      <vt:lpstr>Regularization</vt:lpstr>
      <vt:lpstr>Outline</vt:lpstr>
      <vt:lpstr>Overfitting</vt:lpstr>
      <vt:lpstr>Norm Penalties</vt:lpstr>
      <vt:lpstr>Norm Penalties</vt:lpstr>
      <vt:lpstr>Norm Penalties</vt:lpstr>
      <vt:lpstr>Norm Penalties as Constraints</vt:lpstr>
      <vt:lpstr>Outline</vt:lpstr>
      <vt:lpstr>Early Stopping</vt:lpstr>
      <vt:lpstr>Early Stopping</vt:lpstr>
      <vt:lpstr>Outline</vt:lpstr>
      <vt:lpstr>Data Augmentation</vt:lpstr>
      <vt:lpstr>Data Augmentation</vt:lpstr>
      <vt:lpstr>Outline</vt:lpstr>
      <vt:lpstr>Sparse Representation </vt:lpstr>
      <vt:lpstr>Sparse Representation </vt:lpstr>
      <vt:lpstr>Sparse Representation </vt:lpstr>
      <vt:lpstr>Sparse Representation </vt:lpstr>
      <vt:lpstr>Outline</vt:lpstr>
      <vt:lpstr>Noise Robustness</vt:lpstr>
      <vt:lpstr>Dropout</vt:lpstr>
      <vt:lpstr>Dropout</vt:lpstr>
      <vt:lpstr>Dropout: Stochastic GD</vt:lpstr>
      <vt:lpstr>Dropout: Weight Scaling</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231</cp:revision>
  <cp:lastPrinted>2020-07-27T15:52:50Z</cp:lastPrinted>
  <dcterms:created xsi:type="dcterms:W3CDTF">2018-06-24T22:03:35Z</dcterms:created>
  <dcterms:modified xsi:type="dcterms:W3CDTF">2020-07-27T15:52:58Z</dcterms:modified>
</cp:coreProperties>
</file>